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6" r:id="rId1"/>
  </p:sldMasterIdLst>
  <p:sldIdLst>
    <p:sldId id="256" r:id="rId2"/>
    <p:sldId id="257" r:id="rId3"/>
    <p:sldId id="265" r:id="rId4"/>
    <p:sldId id="258" r:id="rId5"/>
    <p:sldId id="259" r:id="rId6"/>
    <p:sldId id="260" r:id="rId7"/>
    <p:sldId id="275" r:id="rId8"/>
    <p:sldId id="261" r:id="rId9"/>
    <p:sldId id="269" r:id="rId10"/>
    <p:sldId id="266" r:id="rId11"/>
    <p:sldId id="271" r:id="rId12"/>
    <p:sldId id="268" r:id="rId13"/>
    <p:sldId id="274" r:id="rId14"/>
    <p:sldId id="263" r:id="rId15"/>
    <p:sldId id="270" r:id="rId16"/>
    <p:sldId id="26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F97D8-4324-42BA-931A-37162FC37D5E}" v="433" dt="2022-08-23T21:26:23.467"/>
    <p1510:client id="{120323B9-2764-4B75-9E5A-6C1347BB87F8}" v="82" dt="2022-08-24T17:04:59.918"/>
    <p1510:client id="{1355F1D1-F322-469E-8209-560C1642AE8B}" v="89" dt="2022-08-24T09:00:35.971"/>
    <p1510:client id="{1519C817-BA31-4753-AE70-1F1D3F471171}" v="4" dt="2022-08-23T22:25:08.660"/>
    <p1510:client id="{1A1AAD2C-66B5-47EB-84AC-EC01C5002BCC}" v="863" dt="2022-08-24T07:30:31.818"/>
    <p1510:client id="{2367A7BC-1E5E-4418-B1BD-AC1264D8BB99}" v="916" dt="2022-08-23T09:29:57.667"/>
    <p1510:client id="{4E813AE0-2F79-4508-8328-6C289884CA0A}" v="551" dt="2022-08-24T07:03:24.223"/>
    <p1510:client id="{6298A3AF-F176-4B2F-AE80-02216235CD40}" v="8" dt="2022-08-23T23:07:22.775"/>
    <p1510:client id="{67694E7A-05A9-4528-9B5A-7B16F80C5259}" v="168" dt="2022-08-24T12:25:52.943"/>
    <p1510:client id="{7F1F1F28-FD73-4BBB-95C9-C1A94EE7780F}" v="416" dt="2022-08-24T16:29:20.443"/>
    <p1510:client id="{BD07C2E4-8549-4395-909F-7F6B202E63E9}" v="438" dt="2022-08-24T16:37:25.793"/>
    <p1510:client id="{CE5382D5-D918-41BE-BCE1-187CC5492947}" v="99" dt="2022-08-23T22:18:53.021"/>
    <p1510:client id="{DED6F567-A9D8-4EA3-86CE-CDC20AEAB8E4}" v="42" dt="2022-08-24T12:33:11.432"/>
    <p1510:client id="{E4A5D74A-065D-4CFB-99D0-5F3E5F132FAB}" v="103" dt="2022-08-23T03:40:53.582"/>
    <p1510:client id="{F0ACF7DD-9CD7-4DA2-B268-760DBA3A4069}" v="690" dt="2022-08-24T10:48:45.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EE7EE-4191-4AC0-8D34-BE6618CE72D4}"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FBC162A9-E6EB-40F9-B1FA-6BC18DBF767F}">
      <dgm:prSet/>
      <dgm:spPr/>
      <dgm:t>
        <a:bodyPr/>
        <a:lstStyle/>
        <a:p>
          <a:r>
            <a:rPr lang="en-GB" baseline="0"/>
            <a:t>Weather prediction and forecasting is the application and combination of various scientific and technological concepts to predict the atmospheric condition of any place at a given time.</a:t>
          </a:r>
          <a:endParaRPr lang="en-US"/>
        </a:p>
      </dgm:t>
    </dgm:pt>
    <dgm:pt modelId="{F8E59ED3-7084-492E-A472-E1E9E864ADAE}" type="parTrans" cxnId="{CFAA81FD-0632-4FFB-9F58-3179CC489DC9}">
      <dgm:prSet/>
      <dgm:spPr/>
      <dgm:t>
        <a:bodyPr/>
        <a:lstStyle/>
        <a:p>
          <a:endParaRPr lang="en-US"/>
        </a:p>
      </dgm:t>
    </dgm:pt>
    <dgm:pt modelId="{007D72E6-DF3C-4318-82DF-EC1C41942420}" type="sibTrans" cxnId="{CFAA81FD-0632-4FFB-9F58-3179CC489DC9}">
      <dgm:prSet/>
      <dgm:spPr/>
      <dgm:t>
        <a:bodyPr/>
        <a:lstStyle/>
        <a:p>
          <a:endParaRPr lang="en-US"/>
        </a:p>
      </dgm:t>
    </dgm:pt>
    <dgm:pt modelId="{B55802A6-B61E-4D0A-AB20-59BF2D6077E4}">
      <dgm:prSet/>
      <dgm:spPr/>
      <dgm:t>
        <a:bodyPr/>
        <a:lstStyle/>
        <a:p>
          <a:pPr rtl="0"/>
          <a:r>
            <a:rPr lang="en-GB" baseline="0"/>
            <a:t>Weather forecasting plays an important role in our daily lives, from farmers in the agricultural industry, pilots in airspace navigation, athletes, artists, and understanding renewable energy</a:t>
          </a:r>
          <a:r>
            <a:rPr lang="en-GB" baseline="0">
              <a:latin typeface="Sitka Banner"/>
            </a:rPr>
            <a:t>..</a:t>
          </a:r>
          <a:endParaRPr lang="en-US" baseline="0">
            <a:latin typeface="Sitka Banner"/>
          </a:endParaRPr>
        </a:p>
      </dgm:t>
    </dgm:pt>
    <dgm:pt modelId="{38F5961D-D1C1-465D-A492-AEC17D6F49B9}" type="parTrans" cxnId="{C9509E5C-5603-42F8-8A25-7775A96052E1}">
      <dgm:prSet/>
      <dgm:spPr/>
      <dgm:t>
        <a:bodyPr/>
        <a:lstStyle/>
        <a:p>
          <a:endParaRPr lang="en-US"/>
        </a:p>
      </dgm:t>
    </dgm:pt>
    <dgm:pt modelId="{B636603D-DFF6-40A5-998A-E011834D0F03}" type="sibTrans" cxnId="{C9509E5C-5603-42F8-8A25-7775A96052E1}">
      <dgm:prSet/>
      <dgm:spPr/>
      <dgm:t>
        <a:bodyPr/>
        <a:lstStyle/>
        <a:p>
          <a:endParaRPr lang="en-US"/>
        </a:p>
      </dgm:t>
    </dgm:pt>
    <dgm:pt modelId="{AB21CA2F-3F30-4CD8-A9B8-FCF33974D804}" type="pres">
      <dgm:prSet presAssocID="{143EE7EE-4191-4AC0-8D34-BE6618CE72D4}" presName="vert0" presStyleCnt="0">
        <dgm:presLayoutVars>
          <dgm:dir/>
          <dgm:animOne val="branch"/>
          <dgm:animLvl val="lvl"/>
        </dgm:presLayoutVars>
      </dgm:prSet>
      <dgm:spPr/>
    </dgm:pt>
    <dgm:pt modelId="{61E84FD2-30BC-4B59-B758-EB74048DDFB5}" type="pres">
      <dgm:prSet presAssocID="{FBC162A9-E6EB-40F9-B1FA-6BC18DBF767F}" presName="thickLine" presStyleLbl="alignNode1" presStyleIdx="0" presStyleCnt="2"/>
      <dgm:spPr/>
    </dgm:pt>
    <dgm:pt modelId="{1B787D61-79A7-42C8-947D-378954AF45EA}" type="pres">
      <dgm:prSet presAssocID="{FBC162A9-E6EB-40F9-B1FA-6BC18DBF767F}" presName="horz1" presStyleCnt="0"/>
      <dgm:spPr/>
    </dgm:pt>
    <dgm:pt modelId="{18DDA3AB-220C-4900-90F0-BAA298BF558D}" type="pres">
      <dgm:prSet presAssocID="{FBC162A9-E6EB-40F9-B1FA-6BC18DBF767F}" presName="tx1" presStyleLbl="revTx" presStyleIdx="0" presStyleCnt="2"/>
      <dgm:spPr/>
    </dgm:pt>
    <dgm:pt modelId="{93430189-05B8-449C-A451-75C921C0CB99}" type="pres">
      <dgm:prSet presAssocID="{FBC162A9-E6EB-40F9-B1FA-6BC18DBF767F}" presName="vert1" presStyleCnt="0"/>
      <dgm:spPr/>
    </dgm:pt>
    <dgm:pt modelId="{AEBAD3DA-3C32-4517-B1FA-F1B0BE70E6BB}" type="pres">
      <dgm:prSet presAssocID="{B55802A6-B61E-4D0A-AB20-59BF2D6077E4}" presName="thickLine" presStyleLbl="alignNode1" presStyleIdx="1" presStyleCnt="2"/>
      <dgm:spPr/>
    </dgm:pt>
    <dgm:pt modelId="{644E7B35-6ABE-44CB-BBA1-42DFA9FC15E5}" type="pres">
      <dgm:prSet presAssocID="{B55802A6-B61E-4D0A-AB20-59BF2D6077E4}" presName="horz1" presStyleCnt="0"/>
      <dgm:spPr/>
    </dgm:pt>
    <dgm:pt modelId="{8488EE80-C959-4291-9681-DEF8FB8FB1FC}" type="pres">
      <dgm:prSet presAssocID="{B55802A6-B61E-4D0A-AB20-59BF2D6077E4}" presName="tx1" presStyleLbl="revTx" presStyleIdx="1" presStyleCnt="2"/>
      <dgm:spPr/>
    </dgm:pt>
    <dgm:pt modelId="{E97D0562-6241-4ECF-89DC-23DE02B4F9E4}" type="pres">
      <dgm:prSet presAssocID="{B55802A6-B61E-4D0A-AB20-59BF2D6077E4}" presName="vert1" presStyleCnt="0"/>
      <dgm:spPr/>
    </dgm:pt>
  </dgm:ptLst>
  <dgm:cxnLst>
    <dgm:cxn modelId="{5975A221-0FE7-4E99-AB65-6C21FE58BF9E}" type="presOf" srcId="{FBC162A9-E6EB-40F9-B1FA-6BC18DBF767F}" destId="{18DDA3AB-220C-4900-90F0-BAA298BF558D}" srcOrd="0" destOrd="0" presId="urn:microsoft.com/office/officeart/2008/layout/LinedList"/>
    <dgm:cxn modelId="{C9509E5C-5603-42F8-8A25-7775A96052E1}" srcId="{143EE7EE-4191-4AC0-8D34-BE6618CE72D4}" destId="{B55802A6-B61E-4D0A-AB20-59BF2D6077E4}" srcOrd="1" destOrd="0" parTransId="{38F5961D-D1C1-465D-A492-AEC17D6F49B9}" sibTransId="{B636603D-DFF6-40A5-998A-E011834D0F03}"/>
    <dgm:cxn modelId="{3B2210A1-E07A-4BAE-9287-2DF9A80CC633}" type="presOf" srcId="{143EE7EE-4191-4AC0-8D34-BE6618CE72D4}" destId="{AB21CA2F-3F30-4CD8-A9B8-FCF33974D804}" srcOrd="0" destOrd="0" presId="urn:microsoft.com/office/officeart/2008/layout/LinedList"/>
    <dgm:cxn modelId="{9A25A5BA-E6C2-49A7-8C4F-704174464016}" type="presOf" srcId="{B55802A6-B61E-4D0A-AB20-59BF2D6077E4}" destId="{8488EE80-C959-4291-9681-DEF8FB8FB1FC}" srcOrd="0" destOrd="0" presId="urn:microsoft.com/office/officeart/2008/layout/LinedList"/>
    <dgm:cxn modelId="{CFAA81FD-0632-4FFB-9F58-3179CC489DC9}" srcId="{143EE7EE-4191-4AC0-8D34-BE6618CE72D4}" destId="{FBC162A9-E6EB-40F9-B1FA-6BC18DBF767F}" srcOrd="0" destOrd="0" parTransId="{F8E59ED3-7084-492E-A472-E1E9E864ADAE}" sibTransId="{007D72E6-DF3C-4318-82DF-EC1C41942420}"/>
    <dgm:cxn modelId="{C6CC8E3A-BBEA-4E87-B07C-0C35D5B837BE}" type="presParOf" srcId="{AB21CA2F-3F30-4CD8-A9B8-FCF33974D804}" destId="{61E84FD2-30BC-4B59-B758-EB74048DDFB5}" srcOrd="0" destOrd="0" presId="urn:microsoft.com/office/officeart/2008/layout/LinedList"/>
    <dgm:cxn modelId="{B1116D1B-BC61-434F-B015-C87FB778408E}" type="presParOf" srcId="{AB21CA2F-3F30-4CD8-A9B8-FCF33974D804}" destId="{1B787D61-79A7-42C8-947D-378954AF45EA}" srcOrd="1" destOrd="0" presId="urn:microsoft.com/office/officeart/2008/layout/LinedList"/>
    <dgm:cxn modelId="{F240CC98-B200-4782-A001-D2DA780A5019}" type="presParOf" srcId="{1B787D61-79A7-42C8-947D-378954AF45EA}" destId="{18DDA3AB-220C-4900-90F0-BAA298BF558D}" srcOrd="0" destOrd="0" presId="urn:microsoft.com/office/officeart/2008/layout/LinedList"/>
    <dgm:cxn modelId="{C647AFC7-7B26-499E-90A4-42E7B26E7B0C}" type="presParOf" srcId="{1B787D61-79A7-42C8-947D-378954AF45EA}" destId="{93430189-05B8-449C-A451-75C921C0CB99}" srcOrd="1" destOrd="0" presId="urn:microsoft.com/office/officeart/2008/layout/LinedList"/>
    <dgm:cxn modelId="{7216C5E2-CAC0-4EFA-AD09-EECEEA9D76CF}" type="presParOf" srcId="{AB21CA2F-3F30-4CD8-A9B8-FCF33974D804}" destId="{AEBAD3DA-3C32-4517-B1FA-F1B0BE70E6BB}" srcOrd="2" destOrd="0" presId="urn:microsoft.com/office/officeart/2008/layout/LinedList"/>
    <dgm:cxn modelId="{773FDD1F-61E9-425C-A2B4-943152362F4E}" type="presParOf" srcId="{AB21CA2F-3F30-4CD8-A9B8-FCF33974D804}" destId="{644E7B35-6ABE-44CB-BBA1-42DFA9FC15E5}" srcOrd="3" destOrd="0" presId="urn:microsoft.com/office/officeart/2008/layout/LinedList"/>
    <dgm:cxn modelId="{A2E7EB83-03D8-4E94-A29F-C5E37DC0CB80}" type="presParOf" srcId="{644E7B35-6ABE-44CB-BBA1-42DFA9FC15E5}" destId="{8488EE80-C959-4291-9681-DEF8FB8FB1FC}" srcOrd="0" destOrd="0" presId="urn:microsoft.com/office/officeart/2008/layout/LinedList"/>
    <dgm:cxn modelId="{93E81D87-AAE6-469F-8F53-96578A850637}" type="presParOf" srcId="{644E7B35-6ABE-44CB-BBA1-42DFA9FC15E5}" destId="{E97D0562-6241-4ECF-89DC-23DE02B4F9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84FD2-30BC-4B59-B758-EB74048DDFB5}">
      <dsp:nvSpPr>
        <dsp:cNvPr id="0" name=""/>
        <dsp:cNvSpPr/>
      </dsp:nvSpPr>
      <dsp:spPr>
        <a:xfrm>
          <a:off x="0" y="0"/>
          <a:ext cx="4529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8DDA3AB-220C-4900-90F0-BAA298BF558D}">
      <dsp:nvSpPr>
        <dsp:cNvPr id="0" name=""/>
        <dsp:cNvSpPr/>
      </dsp:nvSpPr>
      <dsp:spPr>
        <a:xfrm>
          <a:off x="0" y="0"/>
          <a:ext cx="4529505" cy="2098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baseline="0"/>
            <a:t>Weather prediction and forecasting is the application and combination of various scientific and technological concepts to predict the atmospheric condition of any place at a given time.</a:t>
          </a:r>
          <a:endParaRPr lang="en-US" sz="2100" kern="1200"/>
        </a:p>
      </dsp:txBody>
      <dsp:txXfrm>
        <a:off x="0" y="0"/>
        <a:ext cx="4529505" cy="2098304"/>
      </dsp:txXfrm>
    </dsp:sp>
    <dsp:sp modelId="{AEBAD3DA-3C32-4517-B1FA-F1B0BE70E6BB}">
      <dsp:nvSpPr>
        <dsp:cNvPr id="0" name=""/>
        <dsp:cNvSpPr/>
      </dsp:nvSpPr>
      <dsp:spPr>
        <a:xfrm>
          <a:off x="0" y="2098304"/>
          <a:ext cx="452950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488EE80-C959-4291-9681-DEF8FB8FB1FC}">
      <dsp:nvSpPr>
        <dsp:cNvPr id="0" name=""/>
        <dsp:cNvSpPr/>
      </dsp:nvSpPr>
      <dsp:spPr>
        <a:xfrm>
          <a:off x="0" y="2098304"/>
          <a:ext cx="4529505" cy="2098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GB" sz="2100" kern="1200" baseline="0"/>
            <a:t>Weather forecasting plays an important role in our daily lives, from farmers in the agricultural industry, pilots in airspace navigation, athletes, artists, and understanding renewable energy</a:t>
          </a:r>
          <a:r>
            <a:rPr lang="en-GB" sz="2100" kern="1200" baseline="0">
              <a:latin typeface="Sitka Banner"/>
            </a:rPr>
            <a:t>..</a:t>
          </a:r>
          <a:endParaRPr lang="en-US" sz="2100" kern="1200" baseline="0">
            <a:latin typeface="Sitka Banner"/>
          </a:endParaRPr>
        </a:p>
      </dsp:txBody>
      <dsp:txXfrm>
        <a:off x="0" y="2098304"/>
        <a:ext cx="4529505" cy="20983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8/24/2022</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1226319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15295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62883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862789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86346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23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108502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34466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857996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82606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8/24/2022</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3080009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8/24/2022</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1442128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39" r:id="rId6"/>
    <p:sldLayoutId id="2147483735" r:id="rId7"/>
    <p:sldLayoutId id="2147483736" r:id="rId8"/>
    <p:sldLayoutId id="2147483737" r:id="rId9"/>
    <p:sldLayoutId id="2147483738" r:id="rId10"/>
    <p:sldLayoutId id="2147483740"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0" name="Rectangle 6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descr="Rainbow on sky">
            <a:extLst>
              <a:ext uri="{FF2B5EF4-FFF2-40B4-BE49-F238E27FC236}">
                <a16:creationId xmlns:a16="http://schemas.microsoft.com/office/drawing/2014/main" id="{62705988-2FF5-1DDD-5783-6DDCA8A1BFD4}"/>
              </a:ext>
            </a:extLst>
          </p:cNvPr>
          <p:cNvPicPr>
            <a:picLocks noChangeAspect="1"/>
          </p:cNvPicPr>
          <p:nvPr/>
        </p:nvPicPr>
        <p:blipFill rotWithShape="1">
          <a:blip r:embed="rId2">
            <a:alphaModFix amt="33000"/>
          </a:blip>
          <a:srcRect r="10999" b="-1"/>
          <a:stretch/>
        </p:blipFill>
        <p:spPr>
          <a:xfrm>
            <a:off x="20" y="10"/>
            <a:ext cx="9143980" cy="6857990"/>
          </a:xfrm>
          <a:prstGeom prst="rect">
            <a:avLst/>
          </a:prstGeom>
        </p:spPr>
      </p:pic>
      <p:sp>
        <p:nvSpPr>
          <p:cNvPr id="2" name="Title 1"/>
          <p:cNvSpPr>
            <a:spLocks noGrp="1"/>
          </p:cNvSpPr>
          <p:nvPr>
            <p:ph type="ctrTitle"/>
          </p:nvPr>
        </p:nvSpPr>
        <p:spPr>
          <a:xfrm>
            <a:off x="809244" y="1143000"/>
            <a:ext cx="5567345" cy="4840141"/>
          </a:xfrm>
        </p:spPr>
        <p:txBody>
          <a:bodyPr vert="horz" lIns="91440" tIns="45720" rIns="91440" bIns="45720" rtlCol="0">
            <a:normAutofit fontScale="90000"/>
          </a:bodyPr>
          <a:lstStyle/>
          <a:p>
            <a:endParaRPr lang="en-US" sz="5000"/>
          </a:p>
          <a:p>
            <a:r>
              <a:rPr lang="en-US" sz="5000">
                <a:ea typeface="+mj-lt"/>
                <a:cs typeface="+mj-lt"/>
              </a:rPr>
              <a:t>HDSC Summer ‘22 Premiere Project Presentation: Weather Prediction</a:t>
            </a:r>
            <a:br>
              <a:rPr lang="en-US" sz="5000">
                <a:ea typeface="+mj-lt"/>
                <a:cs typeface="+mj-lt"/>
              </a:rPr>
            </a:br>
            <a:br>
              <a:rPr lang="en-US" sz="5000">
                <a:ea typeface="+mj-lt"/>
                <a:cs typeface="+mj-lt"/>
              </a:rPr>
            </a:br>
            <a:r>
              <a:rPr lang="en-US" sz="2800" i="0">
                <a:ea typeface="+mj-lt"/>
                <a:cs typeface="+mj-lt"/>
              </a:rPr>
              <a:t>Saturday 27th of August, 2022</a:t>
            </a:r>
            <a:r>
              <a:rPr lang="en-US" sz="5000">
                <a:ea typeface="+mj-lt"/>
                <a:cs typeface="+mj-lt"/>
              </a:rPr>
              <a:t> </a:t>
            </a:r>
            <a:endParaRPr lang="en-US" sz="5000"/>
          </a:p>
        </p:txBody>
      </p:sp>
      <p:cxnSp>
        <p:nvCxnSpPr>
          <p:cNvPr id="71" name="Straight Connector 6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9214"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1143293"/>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DA1B03A-10A1-1A08-FC3B-9B726EFFBCCB}"/>
              </a:ext>
            </a:extLst>
          </p:cNvPr>
          <p:cNvGraphicFramePr>
            <a:graphicFrameLocks noGrp="1"/>
          </p:cNvGraphicFramePr>
          <p:nvPr>
            <p:ph sz="quarter" idx="4"/>
            <p:extLst>
              <p:ext uri="{D42A27DB-BD31-4B8C-83A1-F6EECF244321}">
                <p14:modId xmlns:p14="http://schemas.microsoft.com/office/powerpoint/2010/main" val="11237001"/>
              </p:ext>
            </p:extLst>
          </p:nvPr>
        </p:nvGraphicFramePr>
        <p:xfrm>
          <a:off x="4861034" y="1392620"/>
          <a:ext cx="4077397" cy="4808992"/>
        </p:xfrm>
        <a:graphic>
          <a:graphicData uri="http://schemas.openxmlformats.org/drawingml/2006/table">
            <a:tbl>
              <a:tblPr firstRow="1" bandRow="1">
                <a:tableStyleId>{5C22544A-7EE6-4342-B048-85BDC9FD1C3A}</a:tableStyleId>
              </a:tblPr>
              <a:tblGrid>
                <a:gridCol w="2060379">
                  <a:extLst>
                    <a:ext uri="{9D8B030D-6E8A-4147-A177-3AD203B41FA5}">
                      <a16:colId xmlns:a16="http://schemas.microsoft.com/office/drawing/2014/main" val="1739582260"/>
                    </a:ext>
                  </a:extLst>
                </a:gridCol>
                <a:gridCol w="2017018">
                  <a:extLst>
                    <a:ext uri="{9D8B030D-6E8A-4147-A177-3AD203B41FA5}">
                      <a16:colId xmlns:a16="http://schemas.microsoft.com/office/drawing/2014/main" val="1778345254"/>
                    </a:ext>
                  </a:extLst>
                </a:gridCol>
              </a:tblGrid>
              <a:tr h="601124">
                <a:tc>
                  <a:txBody>
                    <a:bodyPr/>
                    <a:lstStyle/>
                    <a:p>
                      <a:pPr lvl="0">
                        <a:buNone/>
                      </a:pPr>
                      <a:r>
                        <a:rPr lang="en-GB" sz="1800" b="0" i="0" u="none" strike="noStrike" noProof="0">
                          <a:latin typeface="Avenir Next LT Pro"/>
                        </a:rPr>
                        <a:t>count</a:t>
                      </a:r>
                      <a:endParaRPr lang="en-US"/>
                    </a:p>
                  </a:txBody>
                  <a:tcPr/>
                </a:tc>
                <a:tc>
                  <a:txBody>
                    <a:bodyPr/>
                    <a:lstStyle/>
                    <a:p>
                      <a:pPr lvl="0">
                        <a:buNone/>
                      </a:pPr>
                      <a:r>
                        <a:rPr lang="en-GB" sz="1800" b="0" i="0" u="none" strike="noStrike" noProof="0">
                          <a:latin typeface="Avenir Next LT Pro"/>
                        </a:rPr>
                        <a:t>44460.000000</a:t>
                      </a:r>
                      <a:endParaRPr lang="en-US"/>
                    </a:p>
                  </a:txBody>
                  <a:tcPr/>
                </a:tc>
                <a:extLst>
                  <a:ext uri="{0D108BD9-81ED-4DB2-BD59-A6C34878D82A}">
                    <a16:rowId xmlns:a16="http://schemas.microsoft.com/office/drawing/2014/main" val="2145341117"/>
                  </a:ext>
                </a:extLst>
              </a:tr>
              <a:tr h="601124">
                <a:tc>
                  <a:txBody>
                    <a:bodyPr/>
                    <a:lstStyle/>
                    <a:p>
                      <a:pPr lvl="0">
                        <a:buNone/>
                      </a:pPr>
                      <a:r>
                        <a:rPr lang="en-GB" sz="1800" b="0" i="0" u="none" strike="noStrike" noProof="0">
                          <a:latin typeface="Avenir Next LT Pro"/>
                        </a:rPr>
                        <a:t>mean</a:t>
                      </a:r>
                      <a:endParaRPr lang="en-US"/>
                    </a:p>
                  </a:txBody>
                  <a:tcPr/>
                </a:tc>
                <a:tc>
                  <a:txBody>
                    <a:bodyPr/>
                    <a:lstStyle/>
                    <a:p>
                      <a:pPr lvl="0">
                        <a:buNone/>
                      </a:pPr>
                      <a:r>
                        <a:rPr lang="en-GB" sz="1800" b="0" i="0" u="none" strike="noStrike" noProof="0">
                          <a:latin typeface="Avenir Next LT Pro"/>
                        </a:rPr>
                        <a:t>285.400406</a:t>
                      </a:r>
                      <a:endParaRPr lang="en-US"/>
                    </a:p>
                  </a:txBody>
                  <a:tcPr/>
                </a:tc>
                <a:extLst>
                  <a:ext uri="{0D108BD9-81ED-4DB2-BD59-A6C34878D82A}">
                    <a16:rowId xmlns:a16="http://schemas.microsoft.com/office/drawing/2014/main" val="3820795980"/>
                  </a:ext>
                </a:extLst>
              </a:tr>
              <a:tr h="601124">
                <a:tc>
                  <a:txBody>
                    <a:bodyPr/>
                    <a:lstStyle/>
                    <a:p>
                      <a:pPr lvl="0">
                        <a:buNone/>
                      </a:pPr>
                      <a:r>
                        <a:rPr lang="en-GB" sz="1800" b="0" i="0" u="none" strike="noStrike" noProof="0">
                          <a:latin typeface="Avenir Next LT Pro"/>
                        </a:rPr>
                        <a:t>std </a:t>
                      </a:r>
                      <a:endParaRPr lang="en-US"/>
                    </a:p>
                  </a:txBody>
                  <a:tcPr/>
                </a:tc>
                <a:tc>
                  <a:txBody>
                    <a:bodyPr/>
                    <a:lstStyle/>
                    <a:p>
                      <a:pPr lvl="0">
                        <a:buNone/>
                      </a:pPr>
                      <a:r>
                        <a:rPr lang="en-GB" sz="1800" b="0" i="0" u="none" strike="noStrike" noProof="0">
                          <a:latin typeface="Avenir Next LT Pro"/>
                        </a:rPr>
                        <a:t>10.220932</a:t>
                      </a:r>
                      <a:endParaRPr lang="en-US"/>
                    </a:p>
                  </a:txBody>
                  <a:tcPr/>
                </a:tc>
                <a:extLst>
                  <a:ext uri="{0D108BD9-81ED-4DB2-BD59-A6C34878D82A}">
                    <a16:rowId xmlns:a16="http://schemas.microsoft.com/office/drawing/2014/main" val="3906101156"/>
                  </a:ext>
                </a:extLst>
              </a:tr>
              <a:tr h="601124">
                <a:tc>
                  <a:txBody>
                    <a:bodyPr/>
                    <a:lstStyle/>
                    <a:p>
                      <a:pPr lvl="0">
                        <a:buNone/>
                      </a:pPr>
                      <a:r>
                        <a:rPr lang="en-GB" sz="1800" b="0" i="0" u="none" strike="noStrike" noProof="0">
                          <a:latin typeface="Avenir Next LT Pro"/>
                        </a:rPr>
                        <a:t>min </a:t>
                      </a:r>
                      <a:endParaRPr lang="en-US"/>
                    </a:p>
                  </a:txBody>
                  <a:tcPr/>
                </a:tc>
                <a:tc>
                  <a:txBody>
                    <a:bodyPr/>
                    <a:lstStyle/>
                    <a:p>
                      <a:pPr lvl="0">
                        <a:buNone/>
                      </a:pPr>
                      <a:r>
                        <a:rPr lang="en-GB" sz="1800" b="0" i="0" u="none" strike="noStrike" noProof="0">
                          <a:latin typeface="Avenir Next LT Pro"/>
                        </a:rPr>
                        <a:t>250.774000</a:t>
                      </a:r>
                      <a:endParaRPr lang="en-US"/>
                    </a:p>
                  </a:txBody>
                  <a:tcPr/>
                </a:tc>
                <a:extLst>
                  <a:ext uri="{0D108BD9-81ED-4DB2-BD59-A6C34878D82A}">
                    <a16:rowId xmlns:a16="http://schemas.microsoft.com/office/drawing/2014/main" val="786593525"/>
                  </a:ext>
                </a:extLst>
              </a:tr>
              <a:tr h="601124">
                <a:tc>
                  <a:txBody>
                    <a:bodyPr/>
                    <a:lstStyle/>
                    <a:p>
                      <a:pPr lvl="0">
                        <a:buNone/>
                      </a:pPr>
                      <a:r>
                        <a:rPr lang="en-GB" sz="1800" b="0" i="0" u="none" strike="noStrike" noProof="0">
                          <a:latin typeface="Avenir Next LT Pro"/>
                        </a:rPr>
                        <a:t>25%</a:t>
                      </a:r>
                      <a:endParaRPr lang="en-US"/>
                    </a:p>
                  </a:txBody>
                  <a:tcPr/>
                </a:tc>
                <a:tc>
                  <a:txBody>
                    <a:bodyPr/>
                    <a:lstStyle/>
                    <a:p>
                      <a:pPr lvl="0">
                        <a:buNone/>
                      </a:pPr>
                      <a:r>
                        <a:rPr lang="en-GB" sz="1800" b="0" i="0" u="none" strike="noStrike" noProof="0">
                          <a:latin typeface="Avenir Next LT Pro"/>
                        </a:rPr>
                        <a:t>277.370000</a:t>
                      </a:r>
                      <a:endParaRPr lang="en-US"/>
                    </a:p>
                  </a:txBody>
                  <a:tcPr/>
                </a:tc>
                <a:extLst>
                  <a:ext uri="{0D108BD9-81ED-4DB2-BD59-A6C34878D82A}">
                    <a16:rowId xmlns:a16="http://schemas.microsoft.com/office/drawing/2014/main" val="204562221"/>
                  </a:ext>
                </a:extLst>
              </a:tr>
              <a:tr h="601124">
                <a:tc>
                  <a:txBody>
                    <a:bodyPr/>
                    <a:lstStyle/>
                    <a:p>
                      <a:pPr lvl="0">
                        <a:buNone/>
                      </a:pPr>
                      <a:r>
                        <a:rPr lang="en-GB" sz="1800" b="0" i="0" u="none" strike="noStrike" noProof="0">
                          <a:latin typeface="Avenir Next LT Pro"/>
                        </a:rPr>
                        <a:t>50%</a:t>
                      </a:r>
                      <a:endParaRPr lang="en-US"/>
                    </a:p>
                  </a:txBody>
                  <a:tcPr/>
                </a:tc>
                <a:tc>
                  <a:txBody>
                    <a:bodyPr/>
                    <a:lstStyle/>
                    <a:p>
                      <a:pPr lvl="0">
                        <a:buNone/>
                      </a:pPr>
                      <a:r>
                        <a:rPr lang="en-GB" sz="1800" b="0" i="0" u="none" strike="noStrike" noProof="0">
                          <a:latin typeface="Avenir Next LT Pro"/>
                        </a:rPr>
                        <a:t>285.870000</a:t>
                      </a:r>
                      <a:endParaRPr lang="en-US"/>
                    </a:p>
                  </a:txBody>
                  <a:tcPr/>
                </a:tc>
                <a:extLst>
                  <a:ext uri="{0D108BD9-81ED-4DB2-BD59-A6C34878D82A}">
                    <a16:rowId xmlns:a16="http://schemas.microsoft.com/office/drawing/2014/main" val="2869030701"/>
                  </a:ext>
                </a:extLst>
              </a:tr>
              <a:tr h="601124">
                <a:tc>
                  <a:txBody>
                    <a:bodyPr/>
                    <a:lstStyle/>
                    <a:p>
                      <a:pPr lvl="0">
                        <a:buNone/>
                      </a:pPr>
                      <a:r>
                        <a:rPr lang="en-GB" sz="1800" b="0" i="0" u="none" strike="noStrike" noProof="0">
                          <a:latin typeface="Avenir Next LT Pro"/>
                        </a:rPr>
                        <a:t>75% </a:t>
                      </a:r>
                      <a:endParaRPr lang="en-US"/>
                    </a:p>
                  </a:txBody>
                  <a:tcPr/>
                </a:tc>
                <a:tc>
                  <a:txBody>
                    <a:bodyPr/>
                    <a:lstStyle/>
                    <a:p>
                      <a:pPr lvl="0">
                        <a:buNone/>
                      </a:pPr>
                      <a:r>
                        <a:rPr lang="en-GB" sz="1800" b="0" i="0" u="none" strike="noStrike" noProof="0">
                          <a:latin typeface="Avenir Next LT Pro"/>
                        </a:rPr>
                        <a:t>293.760000</a:t>
                      </a:r>
                      <a:endParaRPr lang="en-US"/>
                    </a:p>
                  </a:txBody>
                  <a:tcPr/>
                </a:tc>
                <a:extLst>
                  <a:ext uri="{0D108BD9-81ED-4DB2-BD59-A6C34878D82A}">
                    <a16:rowId xmlns:a16="http://schemas.microsoft.com/office/drawing/2014/main" val="675392613"/>
                  </a:ext>
                </a:extLst>
              </a:tr>
              <a:tr h="601124">
                <a:tc>
                  <a:txBody>
                    <a:bodyPr/>
                    <a:lstStyle/>
                    <a:p>
                      <a:pPr lvl="0">
                        <a:buNone/>
                      </a:pPr>
                      <a:r>
                        <a:rPr lang="en-GB" sz="1800" b="0" i="0" u="none" strike="noStrike" noProof="0">
                          <a:latin typeface="Avenir Next LT Pro"/>
                        </a:rPr>
                        <a:t>max </a:t>
                      </a:r>
                      <a:endParaRPr lang="en-US"/>
                    </a:p>
                  </a:txBody>
                  <a:tcPr/>
                </a:tc>
                <a:tc>
                  <a:txBody>
                    <a:bodyPr/>
                    <a:lstStyle/>
                    <a:p>
                      <a:pPr lvl="0">
                        <a:buNone/>
                      </a:pPr>
                      <a:r>
                        <a:rPr lang="en-GB" sz="1800" b="0" i="0" u="none" strike="noStrike" noProof="0">
                          <a:latin typeface="Avenir Next LT Pro"/>
                        </a:rPr>
                        <a:t>310.240000</a:t>
                      </a:r>
                      <a:endParaRPr lang="en-US"/>
                    </a:p>
                  </a:txBody>
                  <a:tcPr/>
                </a:tc>
                <a:extLst>
                  <a:ext uri="{0D108BD9-81ED-4DB2-BD59-A6C34878D82A}">
                    <a16:rowId xmlns:a16="http://schemas.microsoft.com/office/drawing/2014/main" val="1491824524"/>
                  </a:ext>
                </a:extLst>
              </a:tr>
            </a:tbl>
          </a:graphicData>
        </a:graphic>
      </p:graphicFrame>
      <p:sp>
        <p:nvSpPr>
          <p:cNvPr id="6" name="Title 5">
            <a:extLst>
              <a:ext uri="{FF2B5EF4-FFF2-40B4-BE49-F238E27FC236}">
                <a16:creationId xmlns:a16="http://schemas.microsoft.com/office/drawing/2014/main" id="{07680FB9-E550-EB33-801F-75AFD5E58067}"/>
              </a:ext>
            </a:extLst>
          </p:cNvPr>
          <p:cNvSpPr>
            <a:spLocks noGrp="1"/>
          </p:cNvSpPr>
          <p:nvPr>
            <p:ph type="title"/>
          </p:nvPr>
        </p:nvSpPr>
        <p:spPr>
          <a:xfrm>
            <a:off x="259216" y="111971"/>
            <a:ext cx="6026360" cy="772353"/>
          </a:xfrm>
        </p:spPr>
        <p:txBody>
          <a:bodyPr>
            <a:normAutofit/>
          </a:bodyPr>
          <a:lstStyle/>
          <a:p>
            <a:r>
              <a:rPr lang="en-US" sz="3800" b="1" i="0" u="sng">
                <a:ea typeface="+mj-lt"/>
                <a:cs typeface="+mj-lt"/>
              </a:rPr>
              <a:t>Descriptive Statistics</a:t>
            </a:r>
            <a:endParaRPr lang="en-US" sz="3800" b="1" i="0">
              <a:ea typeface="+mj-lt"/>
              <a:cs typeface="+mj-lt"/>
            </a:endParaRPr>
          </a:p>
          <a:p>
            <a:endParaRPr lang="en-US"/>
          </a:p>
        </p:txBody>
      </p:sp>
      <p:sp>
        <p:nvSpPr>
          <p:cNvPr id="3" name="TextBox 2">
            <a:extLst>
              <a:ext uri="{FF2B5EF4-FFF2-40B4-BE49-F238E27FC236}">
                <a16:creationId xmlns:a16="http://schemas.microsoft.com/office/drawing/2014/main" id="{B9A213B7-4D2F-251D-C372-1DDE06CCFB21}"/>
              </a:ext>
            </a:extLst>
          </p:cNvPr>
          <p:cNvSpPr txBox="1"/>
          <p:nvPr/>
        </p:nvSpPr>
        <p:spPr>
          <a:xfrm>
            <a:off x="3048000" y="3402724"/>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4" name="TextBox 3">
            <a:extLst>
              <a:ext uri="{FF2B5EF4-FFF2-40B4-BE49-F238E27FC236}">
                <a16:creationId xmlns:a16="http://schemas.microsoft.com/office/drawing/2014/main" id="{A86FA048-FDB8-F57B-1E83-A86462620A33}"/>
              </a:ext>
            </a:extLst>
          </p:cNvPr>
          <p:cNvSpPr txBox="1"/>
          <p:nvPr/>
        </p:nvSpPr>
        <p:spPr>
          <a:xfrm>
            <a:off x="656896" y="1445173"/>
            <a:ext cx="3951559" cy="32206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10000"/>
              </a:lnSpc>
              <a:spcBef>
                <a:spcPts val="400"/>
              </a:spcBef>
              <a:spcAft>
                <a:spcPts val="400"/>
              </a:spcAft>
              <a:buFont typeface="Arial,Sans-Serif"/>
              <a:buChar char="•"/>
            </a:pPr>
            <a:r>
              <a:rPr lang="en-US" sz="2000" i="1">
                <a:latin typeface="Sitka Banner"/>
              </a:rPr>
              <a:t>The minimum and maximum temperature in New York between 2012 and 2017 was 250.77k and 310.24k respectively</a:t>
            </a:r>
            <a:br>
              <a:rPr lang="en-US" sz="2000" i="1">
                <a:latin typeface="Sitka Banner"/>
              </a:rPr>
            </a:br>
            <a:endParaRPr lang="en-US" sz="2000">
              <a:ea typeface="+mn-lt"/>
              <a:cs typeface="+mn-lt"/>
            </a:endParaRPr>
          </a:p>
          <a:p>
            <a:pPr marL="342900" indent="-342900">
              <a:lnSpc>
                <a:spcPct val="110000"/>
              </a:lnSpc>
              <a:spcBef>
                <a:spcPts val="400"/>
              </a:spcBef>
              <a:spcAft>
                <a:spcPts val="400"/>
              </a:spcAft>
              <a:buFont typeface="Arial,Sans-Serif"/>
              <a:buChar char="•"/>
            </a:pPr>
            <a:r>
              <a:rPr lang="en-US" sz="2000" i="1">
                <a:ea typeface="+mn-lt"/>
                <a:cs typeface="+mn-lt"/>
              </a:rPr>
              <a:t>The average temperature was 285.40K, representing a low temperature in New York.</a:t>
            </a:r>
            <a:endParaRPr lang="en-GB" sz="2000"/>
          </a:p>
        </p:txBody>
      </p:sp>
    </p:spTree>
    <p:extLst>
      <p:ext uri="{BB962C8B-B14F-4D97-AF65-F5344CB8AC3E}">
        <p14:creationId xmlns:p14="http://schemas.microsoft.com/office/powerpoint/2010/main" val="2517192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a16="http://schemas.microsoft.com/office/drawing/2014/main" id="{7BDDECEA-255D-FFA2-1F5D-2FA10FB721F8}"/>
              </a:ext>
            </a:extLst>
          </p:cNvPr>
          <p:cNvPicPr>
            <a:picLocks noGrp="1" noChangeAspect="1"/>
          </p:cNvPicPr>
          <p:nvPr>
            <p:ph sz="quarter" idx="4"/>
          </p:nvPr>
        </p:nvPicPr>
        <p:blipFill>
          <a:blip r:embed="rId2"/>
          <a:stretch>
            <a:fillRect/>
          </a:stretch>
        </p:blipFill>
        <p:spPr>
          <a:xfrm>
            <a:off x="3564467" y="1101590"/>
            <a:ext cx="5532929" cy="3565094"/>
          </a:xfrm>
        </p:spPr>
      </p:pic>
      <p:sp>
        <p:nvSpPr>
          <p:cNvPr id="6" name="Title 5">
            <a:extLst>
              <a:ext uri="{FF2B5EF4-FFF2-40B4-BE49-F238E27FC236}">
                <a16:creationId xmlns:a16="http://schemas.microsoft.com/office/drawing/2014/main" id="{B3DDAAF8-729E-B8F3-4056-F71EB9E1AE03}"/>
              </a:ext>
            </a:extLst>
          </p:cNvPr>
          <p:cNvSpPr>
            <a:spLocks noGrp="1"/>
          </p:cNvSpPr>
          <p:nvPr>
            <p:ph type="title"/>
          </p:nvPr>
        </p:nvSpPr>
        <p:spPr>
          <a:xfrm>
            <a:off x="742840" y="255745"/>
            <a:ext cx="8159664" cy="901749"/>
          </a:xfrm>
        </p:spPr>
        <p:txBody>
          <a:bodyPr>
            <a:normAutofit fontScale="90000"/>
          </a:bodyPr>
          <a:lstStyle/>
          <a:p>
            <a:pPr algn="just"/>
            <a:r>
              <a:rPr lang="en-US" sz="2400" b="1" i="0">
                <a:ea typeface="+mj-lt"/>
                <a:cs typeface="+mj-lt"/>
              </a:rPr>
              <a:t>Representation of the normal distribution properties of our temperature attribute.</a:t>
            </a:r>
            <a:endParaRPr lang="en-US"/>
          </a:p>
          <a:p>
            <a:br>
              <a:rPr lang="en-US"/>
            </a:br>
            <a:endParaRPr lang="en-US"/>
          </a:p>
        </p:txBody>
      </p:sp>
      <p:sp>
        <p:nvSpPr>
          <p:cNvPr id="3" name="TextBox 2">
            <a:extLst>
              <a:ext uri="{FF2B5EF4-FFF2-40B4-BE49-F238E27FC236}">
                <a16:creationId xmlns:a16="http://schemas.microsoft.com/office/drawing/2014/main" id="{E887C5EC-1632-7BED-ABF5-70B1F540FE1B}"/>
              </a:ext>
            </a:extLst>
          </p:cNvPr>
          <p:cNvSpPr txBox="1"/>
          <p:nvPr/>
        </p:nvSpPr>
        <p:spPr>
          <a:xfrm>
            <a:off x="341585" y="1353206"/>
            <a:ext cx="321879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ea typeface="+mn-lt"/>
                <a:cs typeface="+mn-lt"/>
              </a:rPr>
              <a:t>The shape of the temperature attribute follows a normal distribution curve, conveying that it possesses a uniform seasonal change, and confirming its time series properties.</a:t>
            </a:r>
            <a:endParaRPr lang="en-GB"/>
          </a:p>
        </p:txBody>
      </p:sp>
    </p:spTree>
    <p:extLst>
      <p:ext uri="{BB962C8B-B14F-4D97-AF65-F5344CB8AC3E}">
        <p14:creationId xmlns:p14="http://schemas.microsoft.com/office/powerpoint/2010/main" val="263140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2B0F68-1926-9AF3-CE68-11F0BF539291}"/>
              </a:ext>
            </a:extLst>
          </p:cNvPr>
          <p:cNvSpPr>
            <a:spLocks noGrp="1"/>
          </p:cNvSpPr>
          <p:nvPr>
            <p:ph type="body" sz="half" idx="2"/>
          </p:nvPr>
        </p:nvSpPr>
        <p:spPr>
          <a:xfrm>
            <a:off x="-75680" y="3516632"/>
            <a:ext cx="3010590" cy="2223273"/>
          </a:xfrm>
        </p:spPr>
        <p:txBody>
          <a:bodyPr vert="horz" lIns="91440" tIns="45720" rIns="91440" bIns="45720" rtlCol="0" anchor="t">
            <a:normAutofit fontScale="77500" lnSpcReduction="20000"/>
          </a:bodyPr>
          <a:lstStyle/>
          <a:p>
            <a:pPr marL="342900" indent="-342900">
              <a:buChar char="•"/>
            </a:pPr>
            <a:r>
              <a:rPr lang="en-US">
                <a:latin typeface="Century Gothic"/>
              </a:rPr>
              <a:t>The shape of the temperature dataset reveals that it possesses a uniform seasonal change, thereby confirming its time series  properties.</a:t>
            </a:r>
            <a:br>
              <a:rPr lang="en-US">
                <a:latin typeface="Century Gothic"/>
              </a:rPr>
            </a:br>
            <a:endParaRPr lang="en-GB">
              <a:latin typeface="Century Gothic"/>
              <a:ea typeface="+mn-lt"/>
              <a:cs typeface="+mn-lt"/>
            </a:endParaRPr>
          </a:p>
          <a:p>
            <a:pPr marL="342900" indent="-342900">
              <a:buChar char="•"/>
            </a:pPr>
            <a:endParaRPr lang="en-GB">
              <a:latin typeface="Century Gothic"/>
            </a:endParaRPr>
          </a:p>
        </p:txBody>
      </p:sp>
      <p:sp>
        <p:nvSpPr>
          <p:cNvPr id="6" name="Title 5">
            <a:extLst>
              <a:ext uri="{FF2B5EF4-FFF2-40B4-BE49-F238E27FC236}">
                <a16:creationId xmlns:a16="http://schemas.microsoft.com/office/drawing/2014/main" id="{07680FB9-E550-EB33-801F-75AFD5E58067}"/>
              </a:ext>
            </a:extLst>
          </p:cNvPr>
          <p:cNvSpPr>
            <a:spLocks noGrp="1"/>
          </p:cNvSpPr>
          <p:nvPr>
            <p:ph type="title"/>
          </p:nvPr>
        </p:nvSpPr>
        <p:spPr>
          <a:xfrm>
            <a:off x="3149" y="1022703"/>
            <a:ext cx="3011331" cy="1804645"/>
          </a:xfrm>
        </p:spPr>
        <p:txBody>
          <a:bodyPr>
            <a:normAutofit fontScale="90000"/>
          </a:bodyPr>
          <a:lstStyle/>
          <a:p>
            <a:pPr marL="342900" indent="-342900">
              <a:buFont typeface="Arial"/>
              <a:buChar char="•"/>
            </a:pPr>
            <a:r>
              <a:rPr lang="en-US" sz="2000" i="0">
                <a:latin typeface="Century Gothic"/>
                <a:ea typeface="+mj-lt"/>
                <a:cs typeface="+mj-lt"/>
              </a:rPr>
              <a:t>lowest temperatures were between Feb and March 2015, with an overall upward trend.</a:t>
            </a:r>
            <a:br>
              <a:rPr lang="en-US" sz="2000" i="0">
                <a:latin typeface="Century Gothic"/>
                <a:ea typeface="+mj-lt"/>
                <a:cs typeface="+mj-lt"/>
              </a:rPr>
            </a:br>
            <a:r>
              <a:rPr lang="en-US" sz="2000" i="0">
                <a:latin typeface="Century Gothic"/>
                <a:ea typeface="+mj-lt"/>
                <a:cs typeface="+mj-lt"/>
              </a:rPr>
              <a:t>Highest in July</a:t>
            </a:r>
            <a:endParaRPr lang="en-US" err="1"/>
          </a:p>
        </p:txBody>
      </p:sp>
      <p:sp>
        <p:nvSpPr>
          <p:cNvPr id="5" name="Content Placeholder 4">
            <a:extLst>
              <a:ext uri="{FF2B5EF4-FFF2-40B4-BE49-F238E27FC236}">
                <a16:creationId xmlns:a16="http://schemas.microsoft.com/office/drawing/2014/main" id="{0319FA04-BBA1-F018-5B10-C0451E467298}"/>
              </a:ext>
            </a:extLst>
          </p:cNvPr>
          <p:cNvSpPr>
            <a:spLocks noGrp="1"/>
          </p:cNvSpPr>
          <p:nvPr>
            <p:ph idx="4294967295"/>
          </p:nvPr>
        </p:nvSpPr>
        <p:spPr>
          <a:xfrm>
            <a:off x="611783" y="-6894"/>
            <a:ext cx="7921427" cy="819879"/>
          </a:xfrm>
        </p:spPr>
        <p:txBody>
          <a:bodyPr vert="horz" lIns="91440" tIns="45720" rIns="91440" bIns="45720" rtlCol="0" anchor="t">
            <a:noAutofit/>
          </a:bodyPr>
          <a:lstStyle/>
          <a:p>
            <a:pPr marL="0" indent="0">
              <a:buNone/>
            </a:pPr>
            <a:r>
              <a:rPr lang="en-US" sz="2400" b="1">
                <a:ea typeface="+mn-lt"/>
                <a:cs typeface="+mn-lt"/>
              </a:rPr>
              <a:t>Plot of temperature </a:t>
            </a:r>
            <a:r>
              <a:rPr lang="en-US" sz="2400" b="1">
                <a:latin typeface="Century Gothic"/>
                <a:ea typeface="+mn-lt"/>
                <a:cs typeface="+mn-lt"/>
              </a:rPr>
              <a:t>readings</a:t>
            </a:r>
            <a:r>
              <a:rPr lang="en-US" sz="2400" b="1">
                <a:ea typeface="+mn-lt"/>
                <a:cs typeface="+mn-lt"/>
              </a:rPr>
              <a:t> ranging 2012 to 2017</a:t>
            </a:r>
            <a:endParaRPr lang="en-US" sz="2400" b="1"/>
          </a:p>
        </p:txBody>
      </p:sp>
      <p:pic>
        <p:nvPicPr>
          <p:cNvPr id="10" name="Picture 10" descr="Chart, line chart&#10;&#10;Description automatically generated">
            <a:extLst>
              <a:ext uri="{FF2B5EF4-FFF2-40B4-BE49-F238E27FC236}">
                <a16:creationId xmlns:a16="http://schemas.microsoft.com/office/drawing/2014/main" id="{A9ADC382-3D3F-96C2-6BC3-60EBA953E592}"/>
              </a:ext>
            </a:extLst>
          </p:cNvPr>
          <p:cNvPicPr>
            <a:picLocks noGrp="1" noChangeAspect="1"/>
          </p:cNvPicPr>
          <p:nvPr>
            <p:ph type="pic" idx="1"/>
          </p:nvPr>
        </p:nvPicPr>
        <p:blipFill rotWithShape="1">
          <a:blip r:embed="rId2"/>
          <a:srcRect l="11" r="11"/>
          <a:stretch/>
        </p:blipFill>
        <p:spPr>
          <a:xfrm>
            <a:off x="3015429" y="1021207"/>
            <a:ext cx="6127111" cy="4138402"/>
          </a:xfrm>
        </p:spPr>
      </p:pic>
    </p:spTree>
    <p:extLst>
      <p:ext uri="{BB962C8B-B14F-4D97-AF65-F5344CB8AC3E}">
        <p14:creationId xmlns:p14="http://schemas.microsoft.com/office/powerpoint/2010/main" val="264014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007A08-30C9-4123-21CD-A838FE6537A0}"/>
              </a:ext>
            </a:extLst>
          </p:cNvPr>
          <p:cNvSpPr>
            <a:spLocks noGrp="1"/>
          </p:cNvSpPr>
          <p:nvPr>
            <p:ph type="body" idx="1"/>
          </p:nvPr>
        </p:nvSpPr>
        <p:spPr>
          <a:xfrm>
            <a:off x="139682" y="1074262"/>
            <a:ext cx="3000283" cy="535502"/>
          </a:xfrm>
        </p:spPr>
        <p:txBody>
          <a:bodyPr/>
          <a:lstStyle/>
          <a:p>
            <a:pPr marL="342900" indent="-342900">
              <a:buFont typeface="Wingdings" panose="020B0604020202020204" pitchFamily="34" charset="0"/>
              <a:buChar char="ü"/>
            </a:pPr>
            <a:r>
              <a:rPr lang="en-GB" b="1" i="0">
                <a:ea typeface="+mn-lt"/>
                <a:cs typeface="+mn-lt"/>
              </a:rPr>
              <a:t>Autocorrelation</a:t>
            </a:r>
            <a:endParaRPr lang="en-US"/>
          </a:p>
        </p:txBody>
      </p:sp>
      <p:pic>
        <p:nvPicPr>
          <p:cNvPr id="7" name="Picture 7" descr="Chart, histogram&#10;&#10;Description automatically generated">
            <a:extLst>
              <a:ext uri="{FF2B5EF4-FFF2-40B4-BE49-F238E27FC236}">
                <a16:creationId xmlns:a16="http://schemas.microsoft.com/office/drawing/2014/main" id="{B3241575-9007-8A82-26C0-CEC15A643AEE}"/>
              </a:ext>
            </a:extLst>
          </p:cNvPr>
          <p:cNvPicPr>
            <a:picLocks noGrp="1" noChangeAspect="1"/>
          </p:cNvPicPr>
          <p:nvPr>
            <p:ph sz="half" idx="2"/>
          </p:nvPr>
        </p:nvPicPr>
        <p:blipFill>
          <a:blip r:embed="rId2"/>
          <a:stretch>
            <a:fillRect/>
          </a:stretch>
        </p:blipFill>
        <p:spPr>
          <a:xfrm>
            <a:off x="4143823" y="945134"/>
            <a:ext cx="4851123" cy="2563036"/>
          </a:xfrm>
        </p:spPr>
      </p:pic>
      <p:sp>
        <p:nvSpPr>
          <p:cNvPr id="4" name="Text Placeholder 3">
            <a:extLst>
              <a:ext uri="{FF2B5EF4-FFF2-40B4-BE49-F238E27FC236}">
                <a16:creationId xmlns:a16="http://schemas.microsoft.com/office/drawing/2014/main" id="{5FD73871-5E85-A353-2917-B888AA400BD8}"/>
              </a:ext>
            </a:extLst>
          </p:cNvPr>
          <p:cNvSpPr>
            <a:spLocks noGrp="1"/>
          </p:cNvSpPr>
          <p:nvPr>
            <p:ph type="body" sz="quarter" idx="3"/>
          </p:nvPr>
        </p:nvSpPr>
        <p:spPr>
          <a:xfrm>
            <a:off x="-4836" y="3424652"/>
            <a:ext cx="4025041" cy="548640"/>
          </a:xfrm>
        </p:spPr>
        <p:txBody>
          <a:bodyPr>
            <a:normAutofit fontScale="70000" lnSpcReduction="20000"/>
          </a:bodyPr>
          <a:lstStyle/>
          <a:p>
            <a:pPr marL="342900" indent="-342900">
              <a:buFont typeface="Wingdings" panose="020B0604020202020204" pitchFamily="34" charset="0"/>
              <a:buChar char="ü"/>
            </a:pPr>
            <a:r>
              <a:rPr lang="en-GB" b="1" i="0">
                <a:ea typeface="+mn-lt"/>
                <a:cs typeface="+mn-lt"/>
              </a:rPr>
              <a:t>Partial </a:t>
            </a:r>
            <a:r>
              <a:rPr lang="en-GB" b="1" i="0" err="1">
                <a:ea typeface="+mn-lt"/>
                <a:cs typeface="+mn-lt"/>
              </a:rPr>
              <a:t>AutoCorrelation</a:t>
            </a:r>
            <a:r>
              <a:rPr lang="en-GB" b="1" i="0">
                <a:ea typeface="+mn-lt"/>
                <a:cs typeface="+mn-lt"/>
              </a:rPr>
              <a:t> Coefficient</a:t>
            </a:r>
            <a:endParaRPr lang="en-US"/>
          </a:p>
        </p:txBody>
      </p:sp>
      <p:pic>
        <p:nvPicPr>
          <p:cNvPr id="3" name="Picture 8" descr="Chart&#10;&#10;Description automatically generated">
            <a:extLst>
              <a:ext uri="{FF2B5EF4-FFF2-40B4-BE49-F238E27FC236}">
                <a16:creationId xmlns:a16="http://schemas.microsoft.com/office/drawing/2014/main" id="{3E8F3E80-DC62-2823-3033-A77686C7A1BC}"/>
              </a:ext>
            </a:extLst>
          </p:cNvPr>
          <p:cNvPicPr>
            <a:picLocks noGrp="1" noChangeAspect="1"/>
          </p:cNvPicPr>
          <p:nvPr>
            <p:ph sz="quarter" idx="4"/>
          </p:nvPr>
        </p:nvPicPr>
        <p:blipFill>
          <a:blip r:embed="rId3"/>
          <a:stretch>
            <a:fillRect/>
          </a:stretch>
        </p:blipFill>
        <p:spPr>
          <a:xfrm>
            <a:off x="4144114" y="3958648"/>
            <a:ext cx="4858001" cy="2787868"/>
          </a:xfrm>
        </p:spPr>
      </p:pic>
      <p:sp>
        <p:nvSpPr>
          <p:cNvPr id="6" name="Title 5">
            <a:extLst>
              <a:ext uri="{FF2B5EF4-FFF2-40B4-BE49-F238E27FC236}">
                <a16:creationId xmlns:a16="http://schemas.microsoft.com/office/drawing/2014/main" id="{C634E246-82E7-5811-182A-93519FE00A22}"/>
              </a:ext>
            </a:extLst>
          </p:cNvPr>
          <p:cNvSpPr>
            <a:spLocks noGrp="1"/>
          </p:cNvSpPr>
          <p:nvPr>
            <p:ph type="title"/>
          </p:nvPr>
        </p:nvSpPr>
        <p:spPr>
          <a:xfrm>
            <a:off x="194020" y="102055"/>
            <a:ext cx="5000611" cy="852916"/>
          </a:xfrm>
        </p:spPr>
        <p:txBody>
          <a:bodyPr>
            <a:normAutofit fontScale="90000"/>
          </a:bodyPr>
          <a:lstStyle/>
          <a:p>
            <a:r>
              <a:rPr lang="en-GB" b="1" i="0">
                <a:ea typeface="+mj-lt"/>
                <a:cs typeface="+mj-lt"/>
              </a:rPr>
              <a:t>Model Training</a:t>
            </a:r>
            <a:endParaRPr lang="en-US"/>
          </a:p>
        </p:txBody>
      </p:sp>
      <p:sp>
        <p:nvSpPr>
          <p:cNvPr id="8" name="TextBox 7">
            <a:extLst>
              <a:ext uri="{FF2B5EF4-FFF2-40B4-BE49-F238E27FC236}">
                <a16:creationId xmlns:a16="http://schemas.microsoft.com/office/drawing/2014/main" id="{DA4C85AC-952B-EC9B-AEAC-6544A8EDC668}"/>
              </a:ext>
            </a:extLst>
          </p:cNvPr>
          <p:cNvSpPr txBox="1"/>
          <p:nvPr/>
        </p:nvSpPr>
        <p:spPr>
          <a:xfrm>
            <a:off x="656896" y="1615965"/>
            <a:ext cx="316624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itka Banner"/>
                <a:ea typeface="+mn-lt"/>
                <a:cs typeface="+mn-lt"/>
              </a:rPr>
              <a:t>it is statistically significant and autocorrelated against its own lag as the autocorrelation function tested by model is very close to one</a:t>
            </a:r>
          </a:p>
        </p:txBody>
      </p:sp>
      <p:sp>
        <p:nvSpPr>
          <p:cNvPr id="9" name="TextBox 8">
            <a:extLst>
              <a:ext uri="{FF2B5EF4-FFF2-40B4-BE49-F238E27FC236}">
                <a16:creationId xmlns:a16="http://schemas.microsoft.com/office/drawing/2014/main" id="{A2C0AA4C-2B0B-EEA8-3077-C7EAB0E37D18}"/>
              </a:ext>
            </a:extLst>
          </p:cNvPr>
          <p:cNvSpPr txBox="1"/>
          <p:nvPr/>
        </p:nvSpPr>
        <p:spPr>
          <a:xfrm>
            <a:off x="656896" y="4164724"/>
            <a:ext cx="336331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itka Banner"/>
                <a:ea typeface="+mn-lt"/>
                <a:cs typeface="+mn-lt"/>
              </a:rPr>
              <a:t>The model tests the partial correlation coefficient of temperature of New York city revealing that the model is statistically significant as partial correlation coefficient function after the first 2 lags is very low.</a:t>
            </a:r>
            <a:r>
              <a:rPr lang="en-GB" b="1">
                <a:latin typeface="Sitka Banner"/>
                <a:ea typeface="+mn-lt"/>
                <a:cs typeface="+mn-lt"/>
              </a:rPr>
              <a:t> </a:t>
            </a:r>
            <a:endParaRPr lang="en-GB">
              <a:latin typeface="Sitka Banner"/>
            </a:endParaRPr>
          </a:p>
        </p:txBody>
      </p:sp>
    </p:spTree>
    <p:extLst>
      <p:ext uri="{BB962C8B-B14F-4D97-AF65-F5344CB8AC3E}">
        <p14:creationId xmlns:p14="http://schemas.microsoft.com/office/powerpoint/2010/main" val="299129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3"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3DDAAF8-729E-B8F3-4056-F71EB9E1AE03}"/>
              </a:ext>
            </a:extLst>
          </p:cNvPr>
          <p:cNvSpPr>
            <a:spLocks noGrp="1"/>
          </p:cNvSpPr>
          <p:nvPr>
            <p:ph type="title"/>
          </p:nvPr>
        </p:nvSpPr>
        <p:spPr>
          <a:xfrm>
            <a:off x="569214" y="3928374"/>
            <a:ext cx="2916745" cy="2033652"/>
          </a:xfrm>
        </p:spPr>
        <p:txBody>
          <a:bodyPr vert="horz" lIns="91440" tIns="45720" rIns="91440" bIns="45720" rtlCol="0" anchor="t">
            <a:normAutofit fontScale="90000"/>
          </a:bodyPr>
          <a:lstStyle/>
          <a:p>
            <a:r>
              <a:rPr lang="en-US" sz="2900" b="1" i="1" kern="1200" spc="100" baseline="0">
                <a:latin typeface="+mj-lt"/>
                <a:ea typeface="+mj-ea"/>
                <a:cs typeface="+mj-cs"/>
              </a:rPr>
              <a:t>Model</a:t>
            </a:r>
            <a:r>
              <a:rPr lang="en-US" sz="2900" b="1"/>
              <a:t> Building, </a:t>
            </a:r>
            <a:r>
              <a:rPr lang="en-US" sz="2900" b="1" i="1" kern="1200" spc="100" baseline="0">
                <a:latin typeface="+mj-lt"/>
                <a:ea typeface="+mj-ea"/>
                <a:cs typeface="+mj-cs"/>
              </a:rPr>
              <a:t>Evaluation and Hyperparameter Tuning</a:t>
            </a:r>
            <a:endParaRPr lang="en-US" sz="2900" i="1" kern="1200" spc="100" baseline="0">
              <a:latin typeface="+mj-lt"/>
              <a:ea typeface="+mj-ea"/>
              <a:cs typeface="+mj-cs"/>
            </a:endParaRPr>
          </a:p>
        </p:txBody>
      </p:sp>
      <p:sp>
        <p:nvSpPr>
          <p:cNvPr id="15" name="Rectangle 14">
            <a:extLst>
              <a:ext uri="{FF2B5EF4-FFF2-40B4-BE49-F238E27FC236}">
                <a16:creationId xmlns:a16="http://schemas.microsoft.com/office/drawing/2014/main" id="{5EF13EA1-F66C-4347-AEBF-A5438DF27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
            <a:ext cx="9144000" cy="3474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9" y="1327770"/>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
        <p:nvSpPr>
          <p:cNvPr id="2" name="TextBox 1">
            <a:extLst>
              <a:ext uri="{FF2B5EF4-FFF2-40B4-BE49-F238E27FC236}">
                <a16:creationId xmlns:a16="http://schemas.microsoft.com/office/drawing/2014/main" id="{20662AC3-49EB-DB61-42EF-05A316F18265}"/>
              </a:ext>
            </a:extLst>
          </p:cNvPr>
          <p:cNvSpPr txBox="1"/>
          <p:nvPr/>
        </p:nvSpPr>
        <p:spPr>
          <a:xfrm>
            <a:off x="3968501" y="3928374"/>
            <a:ext cx="4603999" cy="20336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marL="342900" indent="-342900" defTabSz="914400">
              <a:lnSpc>
                <a:spcPct val="110000"/>
              </a:lnSpc>
              <a:spcBef>
                <a:spcPts val="400"/>
              </a:spcBef>
              <a:spcAft>
                <a:spcPts val="400"/>
              </a:spcAft>
              <a:buFont typeface="Arial"/>
              <a:buChar char="•"/>
            </a:pPr>
            <a:r>
              <a:rPr lang="en-US">
                <a:solidFill>
                  <a:schemeClr val="tx1">
                    <a:lumMod val="85000"/>
                    <a:lumOff val="15000"/>
                  </a:schemeClr>
                </a:solidFill>
              </a:rPr>
              <a:t>We trained our data using </a:t>
            </a:r>
            <a:r>
              <a:rPr lang="en-US" err="1">
                <a:solidFill>
                  <a:schemeClr val="tx1">
                    <a:lumMod val="85000"/>
                    <a:lumOff val="15000"/>
                  </a:schemeClr>
                </a:solidFill>
              </a:rPr>
              <a:t>AutoRegressive</a:t>
            </a:r>
            <a:r>
              <a:rPr lang="en-US">
                <a:solidFill>
                  <a:schemeClr val="tx1">
                    <a:lumMod val="85000"/>
                    <a:lumOff val="15000"/>
                  </a:schemeClr>
                </a:solidFill>
              </a:rPr>
              <a:t> </a:t>
            </a:r>
          </a:p>
          <a:p>
            <a:pPr defTabSz="914400">
              <a:lnSpc>
                <a:spcPct val="110000"/>
              </a:lnSpc>
              <a:spcBef>
                <a:spcPts val="400"/>
              </a:spcBef>
              <a:spcAft>
                <a:spcPts val="400"/>
              </a:spcAft>
            </a:pPr>
            <a:r>
              <a:rPr lang="en-US">
                <a:solidFill>
                  <a:schemeClr val="tx1">
                    <a:lumMod val="85000"/>
                    <a:lumOff val="15000"/>
                  </a:schemeClr>
                </a:solidFill>
              </a:rPr>
              <a:t>       Model (AR) and used walk forward validation           to build run last prediction. </a:t>
            </a:r>
          </a:p>
          <a:p>
            <a:pPr marL="285750" indent="-285750" defTabSz="914400">
              <a:lnSpc>
                <a:spcPct val="110000"/>
              </a:lnSpc>
              <a:spcBef>
                <a:spcPts val="400"/>
              </a:spcBef>
              <a:spcAft>
                <a:spcPts val="400"/>
              </a:spcAft>
              <a:buFont typeface="Arial"/>
              <a:buChar char="•"/>
            </a:pPr>
            <a:r>
              <a:rPr lang="en-US">
                <a:solidFill>
                  <a:schemeClr val="tx1">
                    <a:lumMod val="85000"/>
                    <a:lumOff val="15000"/>
                  </a:schemeClr>
                </a:solidFill>
              </a:rPr>
              <a:t>We got the lowest mean absolute error (best fit model) with the best set of hyperparameters after 44 iterations of hyperparameters tuning while using the 43rd iteration.</a:t>
            </a:r>
          </a:p>
        </p:txBody>
      </p:sp>
      <p:pic>
        <p:nvPicPr>
          <p:cNvPr id="7" name="Picture 7">
            <a:extLst>
              <a:ext uri="{FF2B5EF4-FFF2-40B4-BE49-F238E27FC236}">
                <a16:creationId xmlns:a16="http://schemas.microsoft.com/office/drawing/2014/main" id="{0D2A02C2-FD83-11BF-5A13-6BD982AF6A1E}"/>
              </a:ext>
            </a:extLst>
          </p:cNvPr>
          <p:cNvPicPr>
            <a:picLocks noChangeAspect="1"/>
          </p:cNvPicPr>
          <p:nvPr/>
        </p:nvPicPr>
        <p:blipFill>
          <a:blip r:embed="rId2"/>
          <a:stretch>
            <a:fillRect/>
          </a:stretch>
        </p:blipFill>
        <p:spPr>
          <a:xfrm>
            <a:off x="747056" y="762494"/>
            <a:ext cx="3419474" cy="1956566"/>
          </a:xfrm>
          <a:prstGeom prst="rect">
            <a:avLst/>
          </a:prstGeom>
        </p:spPr>
      </p:pic>
      <p:sp>
        <p:nvSpPr>
          <p:cNvPr id="9" name="Content Placeholder 8">
            <a:extLst>
              <a:ext uri="{FF2B5EF4-FFF2-40B4-BE49-F238E27FC236}">
                <a16:creationId xmlns:a16="http://schemas.microsoft.com/office/drawing/2014/main" id="{090B990B-2C1C-7C6D-4958-E3DEC4D50C42}"/>
              </a:ext>
            </a:extLst>
          </p:cNvPr>
          <p:cNvSpPr>
            <a:spLocks noGrp="1"/>
          </p:cNvSpPr>
          <p:nvPr>
            <p:ph sz="quarter" idx="4"/>
          </p:nvPr>
        </p:nvSpPr>
        <p:spPr>
          <a:xfrm flipH="1">
            <a:off x="8762999" y="148648"/>
            <a:ext cx="100267" cy="68317"/>
          </a:xfrm>
        </p:spPr>
        <p:txBody>
          <a:bodyPr>
            <a:normAutofit fontScale="25000" lnSpcReduction="20000"/>
          </a:bodyPr>
          <a:lstStyle/>
          <a:p>
            <a:endParaRPr lang="en-GB"/>
          </a:p>
        </p:txBody>
      </p:sp>
    </p:spTree>
    <p:extLst>
      <p:ext uri="{BB962C8B-B14F-4D97-AF65-F5344CB8AC3E}">
        <p14:creationId xmlns:p14="http://schemas.microsoft.com/office/powerpoint/2010/main" val="192204705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3"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3DDAAF8-729E-B8F3-4056-F71EB9E1AE03}"/>
              </a:ext>
            </a:extLst>
          </p:cNvPr>
          <p:cNvSpPr>
            <a:spLocks noGrp="1"/>
          </p:cNvSpPr>
          <p:nvPr>
            <p:ph type="title"/>
          </p:nvPr>
        </p:nvSpPr>
        <p:spPr>
          <a:xfrm>
            <a:off x="5914308" y="691762"/>
            <a:ext cx="2655903" cy="1706649"/>
          </a:xfrm>
        </p:spPr>
        <p:txBody>
          <a:bodyPr vert="horz" lIns="91440" tIns="45720" rIns="91440" bIns="45720" rtlCol="0" anchor="ctr">
            <a:normAutofit/>
          </a:bodyPr>
          <a:lstStyle/>
          <a:p>
            <a:r>
              <a:rPr lang="en-US" sz="4200" i="1" kern="1200" spc="100" baseline="0">
                <a:latin typeface="+mj-lt"/>
                <a:ea typeface="+mj-ea"/>
                <a:cs typeface="+mj-cs"/>
              </a:rPr>
              <a:t>Model</a:t>
            </a:r>
          </a:p>
        </p:txBody>
      </p:sp>
      <p:pic>
        <p:nvPicPr>
          <p:cNvPr id="4" name="Picture 6" descr="Chart, line chart&#10;&#10;Description automatically generated">
            <a:extLst>
              <a:ext uri="{FF2B5EF4-FFF2-40B4-BE49-F238E27FC236}">
                <a16:creationId xmlns:a16="http://schemas.microsoft.com/office/drawing/2014/main" id="{0708E5D9-09BF-D792-7A0C-98BC5BDF90B9}"/>
              </a:ext>
            </a:extLst>
          </p:cNvPr>
          <p:cNvPicPr>
            <a:picLocks noGrp="1" noChangeAspect="1"/>
          </p:cNvPicPr>
          <p:nvPr>
            <p:ph sz="quarter" idx="4"/>
          </p:nvPr>
        </p:nvPicPr>
        <p:blipFill>
          <a:blip r:embed="rId2"/>
          <a:stretch>
            <a:fillRect/>
          </a:stretch>
        </p:blipFill>
        <p:spPr>
          <a:xfrm>
            <a:off x="569214" y="1628424"/>
            <a:ext cx="4726354" cy="3213921"/>
          </a:xfrm>
          <a:prstGeom prst="rect">
            <a:avLst/>
          </a:prstGeom>
        </p:spPr>
      </p:pic>
      <p:cxnSp>
        <p:nvCxnSpPr>
          <p:cNvPr id="15" name="Straight Connector 14">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9495"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64B06D-31EC-4076-D060-782691B62D9F}"/>
              </a:ext>
            </a:extLst>
          </p:cNvPr>
          <p:cNvSpPr txBox="1"/>
          <p:nvPr/>
        </p:nvSpPr>
        <p:spPr>
          <a:xfrm>
            <a:off x="5916499" y="2623930"/>
            <a:ext cx="2655904" cy="31581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82880" indent="-285750" defTabSz="914400">
              <a:lnSpc>
                <a:spcPct val="110000"/>
              </a:lnSpc>
              <a:spcBef>
                <a:spcPts val="400"/>
              </a:spcBef>
              <a:spcAft>
                <a:spcPts val="400"/>
              </a:spcAft>
              <a:buFont typeface="Arial" panose="020B0604020202020204" pitchFamily="34" charset="0"/>
              <a:buChar char="•"/>
            </a:pPr>
            <a:r>
              <a:rPr lang="en-US">
                <a:solidFill>
                  <a:schemeClr val="tx1">
                    <a:lumMod val="85000"/>
                    <a:lumOff val="15000"/>
                  </a:schemeClr>
                </a:solidFill>
                <a:ea typeface="+mn-lt"/>
                <a:cs typeface="+mn-lt"/>
              </a:rPr>
              <a:t>The mean absolute      error of the model is </a:t>
            </a:r>
            <a:endParaRPr lang="en-US">
              <a:solidFill>
                <a:schemeClr val="tx1">
                  <a:lumMod val="85000"/>
                  <a:lumOff val="15000"/>
                </a:schemeClr>
              </a:solidFill>
            </a:endParaRPr>
          </a:p>
          <a:p>
            <a:pPr marL="182880" indent="-285750" defTabSz="914400">
              <a:lnSpc>
                <a:spcPct val="110000"/>
              </a:lnSpc>
              <a:spcBef>
                <a:spcPts val="400"/>
              </a:spcBef>
              <a:spcAft>
                <a:spcPts val="400"/>
              </a:spcAft>
              <a:buFont typeface="Arial" panose="020B0604020202020204" pitchFamily="34" charset="0"/>
              <a:buChar char="•"/>
            </a:pPr>
            <a:r>
              <a:rPr lang="en-US">
                <a:solidFill>
                  <a:schemeClr val="tx1">
                    <a:lumMod val="85000"/>
                    <a:lumOff val="15000"/>
                  </a:schemeClr>
                </a:solidFill>
                <a:ea typeface="+mn-lt"/>
                <a:cs typeface="+mn-lt"/>
              </a:rPr>
              <a:t>calculated as 0.3693 and R2 score gave a 99% accuracy report on the model.</a:t>
            </a:r>
          </a:p>
          <a:p>
            <a:pPr marL="182880" indent="-285750" defTabSz="914400">
              <a:lnSpc>
                <a:spcPct val="110000"/>
              </a:lnSpc>
              <a:spcBef>
                <a:spcPts val="400"/>
              </a:spcBef>
              <a:spcAft>
                <a:spcPts val="400"/>
              </a:spcAft>
              <a:buFont typeface="Arial" panose="020B0604020202020204" pitchFamily="34" charset="0"/>
              <a:buChar char="•"/>
            </a:pPr>
            <a:endParaRPr lang="en-US">
              <a:solidFill>
                <a:schemeClr val="tx1">
                  <a:lumMod val="85000"/>
                  <a:lumOff val="15000"/>
                </a:schemeClr>
              </a:solidFill>
            </a:endParaRPr>
          </a:p>
        </p:txBody>
      </p:sp>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8690591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9"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D61190-331B-1DE7-9B51-8A26FF57A4F3}"/>
              </a:ext>
            </a:extLst>
          </p:cNvPr>
          <p:cNvSpPr>
            <a:spLocks noGrp="1"/>
          </p:cNvSpPr>
          <p:nvPr>
            <p:ph type="title"/>
          </p:nvPr>
        </p:nvSpPr>
        <p:spPr>
          <a:xfrm>
            <a:off x="801372" y="1063256"/>
            <a:ext cx="7766552" cy="1540106"/>
          </a:xfrm>
        </p:spPr>
        <p:txBody>
          <a:bodyPr vert="horz" lIns="91440" tIns="45720" rIns="91440" bIns="45720" rtlCol="0" anchor="t">
            <a:normAutofit/>
          </a:bodyPr>
          <a:lstStyle/>
          <a:p>
            <a:r>
              <a:rPr lang="en-US" i="1" kern="1200" spc="100" baseline="0">
                <a:solidFill>
                  <a:schemeClr val="tx1">
                    <a:lumMod val="85000"/>
                    <a:lumOff val="15000"/>
                  </a:schemeClr>
                </a:solidFill>
                <a:latin typeface="+mj-lt"/>
                <a:ea typeface="+mj-ea"/>
                <a:cs typeface="+mj-cs"/>
              </a:rPr>
              <a:t>Summary</a:t>
            </a:r>
          </a:p>
        </p:txBody>
      </p:sp>
      <p:cxnSp>
        <p:nvCxnSpPr>
          <p:cNvPr id="10" name="Straight Connector 14">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9214"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EDDC70A-FA55-C20C-F08C-F79B8C61CF4D}"/>
              </a:ext>
            </a:extLst>
          </p:cNvPr>
          <p:cNvSpPr>
            <a:spLocks noGrp="1"/>
          </p:cNvSpPr>
          <p:nvPr>
            <p:ph sz="quarter" idx="4"/>
          </p:nvPr>
        </p:nvSpPr>
        <p:spPr>
          <a:xfrm>
            <a:off x="801372" y="2329045"/>
            <a:ext cx="5291460" cy="4280245"/>
          </a:xfrm>
        </p:spPr>
        <p:txBody>
          <a:bodyPr vert="horz" lIns="91440" tIns="45720" rIns="91440" bIns="45720" rtlCol="0" anchor="t">
            <a:normAutofit fontScale="77500" lnSpcReduction="20000"/>
          </a:bodyPr>
          <a:lstStyle/>
          <a:p>
            <a:pPr>
              <a:lnSpc>
                <a:spcPct val="100000"/>
              </a:lnSpc>
            </a:pPr>
            <a:r>
              <a:rPr lang="en-US"/>
              <a:t>The dataset reveals that on the 20th of July 2013, the temperature was at its third hottest in the history of New York city, conversely the temperature in New York was at the lowest on 20</a:t>
            </a:r>
            <a:r>
              <a:rPr lang="en-US" baseline="30000"/>
              <a:t>th</a:t>
            </a:r>
            <a:r>
              <a:rPr lang="en-US"/>
              <a:t> of February 2015.</a:t>
            </a:r>
          </a:p>
          <a:p>
            <a:pPr>
              <a:lnSpc>
                <a:spcPct val="100000"/>
              </a:lnSpc>
            </a:pPr>
            <a:r>
              <a:rPr lang="en-US"/>
              <a:t>The effects of global warming and climate change are seen all over the city of New York and by extension the World.</a:t>
            </a:r>
          </a:p>
          <a:p>
            <a:pPr>
              <a:lnSpc>
                <a:spcPct val="100000"/>
              </a:lnSpc>
            </a:pPr>
            <a:r>
              <a:rPr lang="en-US"/>
              <a:t>Challenges faced during the project were:</a:t>
            </a:r>
          </a:p>
          <a:p>
            <a:pPr marL="468630" lvl="1" indent="-285750">
              <a:buFont typeface="Courier New" panose="020B0604020202020204" pitchFamily="34" charset="0"/>
              <a:buChar char="o"/>
            </a:pPr>
            <a:r>
              <a:rPr lang="en-US" sz="2000">
                <a:ea typeface="+mn-lt"/>
                <a:cs typeface="+mn-lt"/>
              </a:rPr>
              <a:t>Deciding on the appropriate research question</a:t>
            </a:r>
            <a:endParaRPr lang="en-US" sz="2000" i="0"/>
          </a:p>
          <a:p>
            <a:pPr marL="468630" lvl="1" indent="-285750">
              <a:buFont typeface="Courier New" panose="020B0604020202020204" pitchFamily="34" charset="0"/>
              <a:buChar char="o"/>
            </a:pPr>
            <a:r>
              <a:rPr lang="en-US" sz="2000">
                <a:ea typeface="+mn-lt"/>
                <a:cs typeface="+mn-lt"/>
              </a:rPr>
              <a:t>Ensuring that all team members participate in the project</a:t>
            </a:r>
            <a:endParaRPr lang="en-US" sz="2000" i="0"/>
          </a:p>
          <a:p>
            <a:pPr marL="468630" lvl="1" indent="-285750">
              <a:buFont typeface="Courier New" panose="020B0604020202020204" pitchFamily="34" charset="0"/>
              <a:buChar char="o"/>
            </a:pPr>
            <a:r>
              <a:rPr lang="en-US" sz="2000">
                <a:ea typeface="+mn-lt"/>
                <a:cs typeface="+mn-lt"/>
              </a:rPr>
              <a:t>Time constraints to test for advanced model</a:t>
            </a:r>
            <a:endParaRPr lang="en-US" sz="2000"/>
          </a:p>
          <a:p>
            <a:pPr marL="468630" lvl="1" indent="-285750">
              <a:buFont typeface="Courier New" panose="020B0604020202020204" pitchFamily="34" charset="0"/>
              <a:buChar char="o"/>
            </a:pPr>
            <a:endParaRPr lang="en-US"/>
          </a:p>
          <a:p>
            <a:pPr marL="571500" lvl="2" indent="-285750">
              <a:lnSpc>
                <a:spcPct val="100000"/>
              </a:lnSpc>
              <a:buFont typeface="Courier New" panose="020B0604020202020204" pitchFamily="34" charset="0"/>
              <a:buChar char="o"/>
            </a:pPr>
            <a:endParaRPr lang="en-US"/>
          </a:p>
          <a:p>
            <a:pPr indent="0">
              <a:lnSpc>
                <a:spcPct val="100000"/>
              </a:lnSpc>
              <a:buFont typeface="Arial" panose="020B0604020202020204" pitchFamily="34" charset="0"/>
              <a:buNone/>
            </a:pPr>
            <a:br>
              <a:rPr lang="en-US" sz="1400"/>
            </a:br>
            <a:endParaRPr lang="en-US"/>
          </a:p>
          <a:p>
            <a:pPr>
              <a:lnSpc>
                <a:spcPct val="100000"/>
              </a:lnSpc>
            </a:pPr>
            <a:endParaRPr lang="en-US" sz="1400"/>
          </a:p>
          <a:p>
            <a:pPr>
              <a:lnSpc>
                <a:spcPct val="100000"/>
              </a:lnSpc>
            </a:pPr>
            <a:endParaRPr lang="en-US" sz="140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94723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845E4F-039C-8CED-2BFD-71D3D942E099}"/>
              </a:ext>
            </a:extLst>
          </p:cNvPr>
          <p:cNvSpPr>
            <a:spLocks noGrp="1"/>
          </p:cNvSpPr>
          <p:nvPr>
            <p:ph type="body" idx="1"/>
          </p:nvPr>
        </p:nvSpPr>
        <p:spPr>
          <a:xfrm>
            <a:off x="5472197" y="1015018"/>
            <a:ext cx="3571165" cy="5396536"/>
          </a:xfrm>
        </p:spPr>
        <p:txBody>
          <a:bodyPr>
            <a:normAutofit/>
          </a:bodyPr>
          <a:lstStyle/>
          <a:p>
            <a:r>
              <a:rPr lang="en-US" i="0" dirty="0"/>
              <a:t>Other Active Members</a:t>
            </a:r>
            <a:endParaRPr lang="en-US" dirty="0"/>
          </a:p>
          <a:p>
            <a:pPr marL="342900" indent="-342900">
              <a:buChar char="•"/>
            </a:pPr>
            <a:r>
              <a:rPr lang="en-US" i="0" dirty="0">
                <a:ea typeface="+mn-lt"/>
                <a:cs typeface="+mn-lt"/>
              </a:rPr>
              <a:t>Joshua </a:t>
            </a:r>
            <a:r>
              <a:rPr lang="en-US" i="0" dirty="0" err="1">
                <a:ea typeface="+mn-lt"/>
                <a:cs typeface="+mn-lt"/>
              </a:rPr>
              <a:t>Owoicho</a:t>
            </a:r>
            <a:endParaRPr lang="en-US" i="0" dirty="0">
              <a:ea typeface="+mn-lt"/>
              <a:cs typeface="+mn-lt"/>
            </a:endParaRPr>
          </a:p>
          <a:p>
            <a:pPr marL="342900" indent="-342900">
              <a:buChar char="•"/>
            </a:pPr>
            <a:r>
              <a:rPr lang="en-US" i="0" dirty="0">
                <a:ea typeface="+mn-lt"/>
                <a:cs typeface="+mn-lt"/>
              </a:rPr>
              <a:t>Habeeb Oseni</a:t>
            </a:r>
          </a:p>
          <a:p>
            <a:pPr marL="342900" indent="-342900">
              <a:buChar char="•"/>
            </a:pPr>
            <a:r>
              <a:rPr lang="en-US" i="0" dirty="0">
                <a:ea typeface="+mn-lt"/>
                <a:cs typeface="+mn-lt"/>
              </a:rPr>
              <a:t>Chukwudi Percy</a:t>
            </a:r>
          </a:p>
          <a:p>
            <a:pPr marL="342900" indent="-342900">
              <a:buChar char="•"/>
            </a:pPr>
            <a:r>
              <a:rPr lang="en-US" i="0" dirty="0" err="1">
                <a:ea typeface="+mn-lt"/>
                <a:cs typeface="+mn-lt"/>
              </a:rPr>
              <a:t>Enukoha</a:t>
            </a:r>
            <a:r>
              <a:rPr lang="en-US" i="0" dirty="0">
                <a:ea typeface="+mn-lt"/>
                <a:cs typeface="+mn-lt"/>
              </a:rPr>
              <a:t> </a:t>
            </a:r>
            <a:r>
              <a:rPr lang="en-US" i="0" dirty="0" err="1">
                <a:ea typeface="+mn-lt"/>
                <a:cs typeface="+mn-lt"/>
              </a:rPr>
              <a:t>Chinazom</a:t>
            </a:r>
            <a:endParaRPr lang="en-US" i="0" dirty="0">
              <a:ea typeface="+mn-lt"/>
              <a:cs typeface="+mn-lt"/>
            </a:endParaRPr>
          </a:p>
          <a:p>
            <a:pPr marL="342900" indent="-342900">
              <a:buChar char="•"/>
            </a:pPr>
            <a:r>
              <a:rPr lang="en-US" i="0" dirty="0">
                <a:ea typeface="+mn-lt"/>
                <a:cs typeface="+mn-lt"/>
              </a:rPr>
              <a:t>Jude </a:t>
            </a:r>
            <a:r>
              <a:rPr lang="en-US" i="0" dirty="0" err="1">
                <a:ea typeface="+mn-lt"/>
                <a:cs typeface="+mn-lt"/>
              </a:rPr>
              <a:t>Ejepu</a:t>
            </a:r>
            <a:endParaRPr lang="en-US" i="0" dirty="0">
              <a:ea typeface="+mn-lt"/>
              <a:cs typeface="+mn-lt"/>
            </a:endParaRPr>
          </a:p>
          <a:p>
            <a:pPr marL="342900" indent="-342900">
              <a:buChar char="•"/>
            </a:pPr>
            <a:r>
              <a:rPr lang="en-US" i="0" dirty="0">
                <a:ea typeface="+mn-lt"/>
                <a:cs typeface="+mn-lt"/>
              </a:rPr>
              <a:t>Mugumya </a:t>
            </a:r>
            <a:r>
              <a:rPr lang="en-US" i="0" dirty="0" err="1">
                <a:ea typeface="+mn-lt"/>
                <a:cs typeface="+mn-lt"/>
              </a:rPr>
              <a:t>Twarik</a:t>
            </a:r>
            <a:endParaRPr lang="en-US" i="0" dirty="0">
              <a:ea typeface="+mn-lt"/>
              <a:cs typeface="+mn-lt"/>
            </a:endParaRPr>
          </a:p>
          <a:p>
            <a:pPr marL="342900" indent="-342900">
              <a:buChar char="•"/>
            </a:pPr>
            <a:r>
              <a:rPr lang="en-US" i="0" dirty="0">
                <a:ea typeface="+mn-lt"/>
                <a:cs typeface="+mn-lt"/>
              </a:rPr>
              <a:t>Harouna</a:t>
            </a:r>
          </a:p>
          <a:p>
            <a:pPr marL="342900" indent="-342900">
              <a:buChar char="•"/>
            </a:pPr>
            <a:r>
              <a:rPr lang="en-US" i="0" dirty="0" err="1">
                <a:ea typeface="+mn-lt"/>
                <a:cs typeface="+mn-lt"/>
              </a:rPr>
              <a:t>Fachi</a:t>
            </a:r>
            <a:r>
              <a:rPr lang="en-US" i="0" dirty="0">
                <a:ea typeface="+mn-lt"/>
                <a:cs typeface="+mn-lt"/>
              </a:rPr>
              <a:t> Okolo </a:t>
            </a:r>
            <a:r>
              <a:rPr lang="en-US" i="0" dirty="0" err="1">
                <a:ea typeface="+mn-lt"/>
                <a:cs typeface="+mn-lt"/>
              </a:rPr>
              <a:t>aldou</a:t>
            </a:r>
            <a:endParaRPr lang="en-US" i="0" dirty="0">
              <a:ea typeface="+mn-lt"/>
              <a:cs typeface="+mn-lt"/>
            </a:endParaRPr>
          </a:p>
          <a:p>
            <a:pPr marL="342900" indent="-342900">
              <a:buChar char="•"/>
            </a:pPr>
            <a:r>
              <a:rPr lang="en-US" i="0" dirty="0">
                <a:ea typeface="+mn-lt"/>
                <a:cs typeface="+mn-lt"/>
              </a:rPr>
              <a:t>Akshay Pratap Singh</a:t>
            </a:r>
            <a:endParaRPr lang="en-US" i="0" dirty="0">
              <a:solidFill>
                <a:srgbClr val="262626"/>
              </a:solidFill>
            </a:endParaRPr>
          </a:p>
        </p:txBody>
      </p:sp>
      <p:sp>
        <p:nvSpPr>
          <p:cNvPr id="3" name="Content Placeholder 2">
            <a:extLst>
              <a:ext uri="{FF2B5EF4-FFF2-40B4-BE49-F238E27FC236}">
                <a16:creationId xmlns:a16="http://schemas.microsoft.com/office/drawing/2014/main" id="{B541D23B-B610-1C95-C5E4-35D2794575AD}"/>
              </a:ext>
            </a:extLst>
          </p:cNvPr>
          <p:cNvSpPr>
            <a:spLocks noGrp="1"/>
          </p:cNvSpPr>
          <p:nvPr>
            <p:ph sz="half" idx="2"/>
          </p:nvPr>
        </p:nvSpPr>
        <p:spPr>
          <a:xfrm>
            <a:off x="151060" y="2362047"/>
            <a:ext cx="3148543" cy="2842403"/>
          </a:xfrm>
        </p:spPr>
        <p:txBody>
          <a:bodyPr vert="horz" lIns="91440" tIns="45720" rIns="91440" bIns="45720" rtlCol="0" anchor="t">
            <a:normAutofit/>
          </a:bodyPr>
          <a:lstStyle/>
          <a:p>
            <a:r>
              <a:rPr lang="en-US" b="1" dirty="0"/>
              <a:t>Project Lead</a:t>
            </a:r>
          </a:p>
          <a:p>
            <a:pPr marL="0" indent="0">
              <a:buNone/>
            </a:pPr>
            <a:r>
              <a:rPr lang="en-US" dirty="0"/>
              <a:t>       Solomon </a:t>
            </a:r>
            <a:r>
              <a:rPr lang="en-US" dirty="0" err="1"/>
              <a:t>Nwkor</a:t>
            </a:r>
            <a:endParaRPr lang="en-US" dirty="0"/>
          </a:p>
          <a:p>
            <a:r>
              <a:rPr lang="en-US" b="1" dirty="0"/>
              <a:t>Assistant Project Lead</a:t>
            </a:r>
          </a:p>
          <a:p>
            <a:pPr marL="0" indent="0">
              <a:buNone/>
            </a:pPr>
            <a:r>
              <a:rPr lang="en-US" dirty="0"/>
              <a:t>       Ibrahim Ogunbiyi</a:t>
            </a:r>
          </a:p>
          <a:p>
            <a:r>
              <a:rPr lang="en-US" b="1" dirty="0"/>
              <a:t>Querry Analyst</a:t>
            </a:r>
          </a:p>
          <a:p>
            <a:pPr marL="0" indent="0">
              <a:buNone/>
            </a:pPr>
            <a:r>
              <a:rPr lang="en-US" dirty="0"/>
              <a:t>       Olu Abiodun</a:t>
            </a:r>
          </a:p>
        </p:txBody>
      </p:sp>
      <p:sp>
        <p:nvSpPr>
          <p:cNvPr id="5" name="Text Placeholder 4">
            <a:extLst>
              <a:ext uri="{FF2B5EF4-FFF2-40B4-BE49-F238E27FC236}">
                <a16:creationId xmlns:a16="http://schemas.microsoft.com/office/drawing/2014/main" id="{6ED27B7E-16E2-7743-CE54-8F2F5F82EBEF}"/>
              </a:ext>
            </a:extLst>
          </p:cNvPr>
          <p:cNvSpPr>
            <a:spLocks noGrp="1"/>
          </p:cNvSpPr>
          <p:nvPr>
            <p:ph type="body" sz="quarter" idx="3"/>
          </p:nvPr>
        </p:nvSpPr>
        <p:spPr>
          <a:xfrm>
            <a:off x="3469900" y="857921"/>
            <a:ext cx="1773993" cy="548639"/>
          </a:xfrm>
        </p:spPr>
        <p:txBody>
          <a:bodyPr vert="horz" lIns="91440" tIns="45720" rIns="91440" bIns="45720" rtlCol="0" anchor="t">
            <a:normAutofit/>
          </a:bodyPr>
          <a:lstStyle/>
          <a:p>
            <a:r>
              <a:rPr lang="en-US" b="1" i="0"/>
              <a:t>Presenter 1</a:t>
            </a:r>
          </a:p>
          <a:p>
            <a:endParaRPr lang="en-US" b="1" i="0"/>
          </a:p>
        </p:txBody>
      </p:sp>
      <p:pic>
        <p:nvPicPr>
          <p:cNvPr id="7" name="Picture 7">
            <a:extLst>
              <a:ext uri="{FF2B5EF4-FFF2-40B4-BE49-F238E27FC236}">
                <a16:creationId xmlns:a16="http://schemas.microsoft.com/office/drawing/2014/main" id="{D683A3C9-280C-7317-3D37-F81C95202F58}"/>
              </a:ext>
            </a:extLst>
          </p:cNvPr>
          <p:cNvPicPr>
            <a:picLocks noGrp="1" noChangeAspect="1"/>
          </p:cNvPicPr>
          <p:nvPr>
            <p:ph sz="quarter" idx="4"/>
          </p:nvPr>
        </p:nvPicPr>
        <p:blipFill>
          <a:blip r:embed="rId2"/>
          <a:stretch>
            <a:fillRect/>
          </a:stretch>
        </p:blipFill>
        <p:spPr>
          <a:xfrm>
            <a:off x="3612874" y="4459128"/>
            <a:ext cx="1519029" cy="1828800"/>
          </a:xfrm>
        </p:spPr>
      </p:pic>
      <p:sp>
        <p:nvSpPr>
          <p:cNvPr id="2" name="Title 1">
            <a:extLst>
              <a:ext uri="{FF2B5EF4-FFF2-40B4-BE49-F238E27FC236}">
                <a16:creationId xmlns:a16="http://schemas.microsoft.com/office/drawing/2014/main" id="{D2F3C9C7-638F-E83A-84DB-BC7FF63D9A3E}"/>
              </a:ext>
            </a:extLst>
          </p:cNvPr>
          <p:cNvSpPr>
            <a:spLocks noGrp="1"/>
          </p:cNvSpPr>
          <p:nvPr>
            <p:ph type="title"/>
          </p:nvPr>
        </p:nvSpPr>
        <p:spPr>
          <a:xfrm>
            <a:off x="2826813" y="-6271"/>
            <a:ext cx="2929158" cy="757975"/>
          </a:xfrm>
        </p:spPr>
        <p:txBody>
          <a:bodyPr>
            <a:normAutofit fontScale="90000"/>
          </a:bodyPr>
          <a:lstStyle/>
          <a:p>
            <a:pPr algn="ctr"/>
            <a:r>
              <a:rPr lang="en-US"/>
              <a:t>Our Team</a:t>
            </a:r>
          </a:p>
        </p:txBody>
      </p:sp>
      <p:sp>
        <p:nvSpPr>
          <p:cNvPr id="9" name="TextBox 8">
            <a:extLst>
              <a:ext uri="{FF2B5EF4-FFF2-40B4-BE49-F238E27FC236}">
                <a16:creationId xmlns:a16="http://schemas.microsoft.com/office/drawing/2014/main" id="{FA9A6440-F74C-800C-D5AD-4AEF1B439D7C}"/>
              </a:ext>
            </a:extLst>
          </p:cNvPr>
          <p:cNvSpPr txBox="1"/>
          <p:nvPr/>
        </p:nvSpPr>
        <p:spPr>
          <a:xfrm>
            <a:off x="3493648" y="4042468"/>
            <a:ext cx="17799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262626"/>
                </a:solidFill>
              </a:rPr>
              <a:t>Presenter 2</a:t>
            </a:r>
            <a:endParaRPr lang="en-US" sz="2200" b="1"/>
          </a:p>
        </p:txBody>
      </p:sp>
      <p:sp>
        <p:nvSpPr>
          <p:cNvPr id="8" name="TextBox 7">
            <a:extLst>
              <a:ext uri="{FF2B5EF4-FFF2-40B4-BE49-F238E27FC236}">
                <a16:creationId xmlns:a16="http://schemas.microsoft.com/office/drawing/2014/main" id="{730DFD31-8768-06B2-8E75-AC7F4814742D}"/>
              </a:ext>
            </a:extLst>
          </p:cNvPr>
          <p:cNvSpPr txBox="1"/>
          <p:nvPr/>
        </p:nvSpPr>
        <p:spPr>
          <a:xfrm>
            <a:off x="3631225" y="6413244"/>
            <a:ext cx="16361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Daniel Kurui</a:t>
            </a:r>
          </a:p>
        </p:txBody>
      </p:sp>
      <p:sp>
        <p:nvSpPr>
          <p:cNvPr id="10" name="TextBox 9">
            <a:extLst>
              <a:ext uri="{FF2B5EF4-FFF2-40B4-BE49-F238E27FC236}">
                <a16:creationId xmlns:a16="http://schemas.microsoft.com/office/drawing/2014/main" id="{B56A331E-6991-C95B-6B1B-005129A681AD}"/>
              </a:ext>
            </a:extLst>
          </p:cNvPr>
          <p:cNvSpPr txBox="1"/>
          <p:nvPr/>
        </p:nvSpPr>
        <p:spPr>
          <a:xfrm>
            <a:off x="3757447" y="6135413"/>
            <a:ext cx="1642241" cy="16685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11" name="Picture 11">
            <a:extLst>
              <a:ext uri="{FF2B5EF4-FFF2-40B4-BE49-F238E27FC236}">
                <a16:creationId xmlns:a16="http://schemas.microsoft.com/office/drawing/2014/main" id="{056F216C-80C2-E047-19DB-0BBA8D0CFA5A}"/>
              </a:ext>
            </a:extLst>
          </p:cNvPr>
          <p:cNvPicPr>
            <a:picLocks noChangeAspect="1"/>
          </p:cNvPicPr>
          <p:nvPr/>
        </p:nvPicPr>
        <p:blipFill>
          <a:blip r:embed="rId3"/>
          <a:stretch>
            <a:fillRect/>
          </a:stretch>
        </p:blipFill>
        <p:spPr>
          <a:xfrm>
            <a:off x="3387236" y="1345324"/>
            <a:ext cx="1896563" cy="2183525"/>
          </a:xfrm>
          <a:prstGeom prst="rect">
            <a:avLst/>
          </a:prstGeom>
        </p:spPr>
      </p:pic>
      <p:sp>
        <p:nvSpPr>
          <p:cNvPr id="12" name="TextBox 11">
            <a:extLst>
              <a:ext uri="{FF2B5EF4-FFF2-40B4-BE49-F238E27FC236}">
                <a16:creationId xmlns:a16="http://schemas.microsoft.com/office/drawing/2014/main" id="{2A5CA080-729E-1B70-9349-D4B3AABFACF8}"/>
              </a:ext>
            </a:extLst>
          </p:cNvPr>
          <p:cNvSpPr txBox="1"/>
          <p:nvPr/>
        </p:nvSpPr>
        <p:spPr>
          <a:xfrm>
            <a:off x="3350172" y="3599792"/>
            <a:ext cx="21283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Ibrahim Ogunbiyi</a:t>
            </a:r>
            <a:endParaRPr lang="en-US"/>
          </a:p>
        </p:txBody>
      </p:sp>
    </p:spTree>
    <p:extLst>
      <p:ext uri="{BB962C8B-B14F-4D97-AF65-F5344CB8AC3E}">
        <p14:creationId xmlns:p14="http://schemas.microsoft.com/office/powerpoint/2010/main" val="240616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6"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77"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5">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74C289-7708-F0EA-0515-27C438007052}"/>
              </a:ext>
            </a:extLst>
          </p:cNvPr>
          <p:cNvSpPr>
            <a:spLocks noGrp="1"/>
          </p:cNvSpPr>
          <p:nvPr>
            <p:ph type="title"/>
          </p:nvPr>
        </p:nvSpPr>
        <p:spPr>
          <a:xfrm>
            <a:off x="569214" y="420625"/>
            <a:ext cx="8000998" cy="1326814"/>
          </a:xfrm>
        </p:spPr>
        <p:txBody>
          <a:bodyPr vert="horz" lIns="91440" tIns="45720" rIns="91440" bIns="45720" rtlCol="0" anchor="ctr">
            <a:normAutofit/>
          </a:bodyPr>
          <a:lstStyle/>
          <a:p>
            <a:r>
              <a:rPr lang="en-US" i="1" kern="1200" spc="100" baseline="0">
                <a:solidFill>
                  <a:schemeClr val="bg1"/>
                </a:solidFill>
                <a:latin typeface="+mj-lt"/>
                <a:ea typeface="+mj-ea"/>
                <a:cs typeface="+mj-cs"/>
              </a:rPr>
              <a:t>Introduction</a:t>
            </a:r>
          </a:p>
        </p:txBody>
      </p:sp>
      <p:pic>
        <p:nvPicPr>
          <p:cNvPr id="5" name="Picture 5" descr="Icon&#10;&#10;Description automatically generated">
            <a:extLst>
              <a:ext uri="{FF2B5EF4-FFF2-40B4-BE49-F238E27FC236}">
                <a16:creationId xmlns:a16="http://schemas.microsoft.com/office/drawing/2014/main" id="{F21A799E-6C70-C7FA-5DE5-5380232D0E59}"/>
              </a:ext>
            </a:extLst>
          </p:cNvPr>
          <p:cNvPicPr>
            <a:picLocks noGrp="1" noChangeAspect="1"/>
          </p:cNvPicPr>
          <p:nvPr>
            <p:ph type="pic" idx="1"/>
          </p:nvPr>
        </p:nvPicPr>
        <p:blipFill rotWithShape="1">
          <a:blip r:embed="rId2"/>
          <a:srcRect t="11934" b="11934"/>
          <a:stretch/>
        </p:blipFill>
        <p:spPr>
          <a:xfrm>
            <a:off x="4999257" y="2070717"/>
            <a:ext cx="4149024" cy="4516117"/>
          </a:xfrm>
          <a:prstGeom prst="rect">
            <a:avLst/>
          </a:prstGeom>
        </p:spPr>
      </p:pic>
      <p:sp>
        <p:nvSpPr>
          <p:cNvPr id="7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7" name="Text Placeholder 2">
            <a:extLst>
              <a:ext uri="{FF2B5EF4-FFF2-40B4-BE49-F238E27FC236}">
                <a16:creationId xmlns:a16="http://schemas.microsoft.com/office/drawing/2014/main" id="{B38164F0-79A2-69D7-6882-A61F86F0E0C7}"/>
              </a:ext>
            </a:extLst>
          </p:cNvPr>
          <p:cNvGraphicFramePr/>
          <p:nvPr>
            <p:extLst>
              <p:ext uri="{D42A27DB-BD31-4B8C-83A1-F6EECF244321}">
                <p14:modId xmlns:p14="http://schemas.microsoft.com/office/powerpoint/2010/main" val="4061941647"/>
              </p:ext>
            </p:extLst>
          </p:nvPr>
        </p:nvGraphicFramePr>
        <p:xfrm>
          <a:off x="201352" y="2071583"/>
          <a:ext cx="4529505" cy="4196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3557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3"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028AD9F-7840-758E-BDFB-7CDC306DB2A7}"/>
              </a:ext>
            </a:extLst>
          </p:cNvPr>
          <p:cNvSpPr>
            <a:spLocks noGrp="1"/>
          </p:cNvSpPr>
          <p:nvPr>
            <p:ph type="title"/>
          </p:nvPr>
        </p:nvSpPr>
        <p:spPr>
          <a:xfrm>
            <a:off x="569214" y="758952"/>
            <a:ext cx="6240780" cy="1952716"/>
          </a:xfrm>
        </p:spPr>
        <p:txBody>
          <a:bodyPr vert="horz" lIns="91440" tIns="45720" rIns="91440" bIns="45720" rtlCol="0" anchor="ctr">
            <a:normAutofit/>
          </a:bodyPr>
          <a:lstStyle/>
          <a:p>
            <a:r>
              <a:rPr lang="en-US" i="1" kern="1200" spc="100" baseline="0">
                <a:solidFill>
                  <a:schemeClr val="tx1">
                    <a:lumMod val="85000"/>
                    <a:lumOff val="15000"/>
                  </a:schemeClr>
                </a:solidFill>
                <a:latin typeface="+mj-lt"/>
                <a:ea typeface="+mj-ea"/>
                <a:cs typeface="+mj-cs"/>
              </a:rPr>
              <a:t>Problem statement</a:t>
            </a:r>
          </a:p>
        </p:txBody>
      </p:sp>
      <p:cxnSp>
        <p:nvCxnSpPr>
          <p:cNvPr id="15" name="Straight Connector 14">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3877" y="2936674"/>
            <a:ext cx="627393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F4CFBD-F68E-7096-E955-AC9FD6345BF8}"/>
              </a:ext>
            </a:extLst>
          </p:cNvPr>
          <p:cNvSpPr>
            <a:spLocks noGrp="1"/>
          </p:cNvSpPr>
          <p:nvPr>
            <p:ph sz="half" idx="2"/>
          </p:nvPr>
        </p:nvSpPr>
        <p:spPr>
          <a:xfrm>
            <a:off x="569118" y="3161680"/>
            <a:ext cx="6240876" cy="2620409"/>
          </a:xfrm>
        </p:spPr>
        <p:txBody>
          <a:bodyPr vert="horz" lIns="91440" tIns="45720" rIns="91440" bIns="45720" rtlCol="0">
            <a:normAutofit/>
          </a:bodyPr>
          <a:lstStyle/>
          <a:p>
            <a:r>
              <a:rPr lang="en-US"/>
              <a:t> We aim to solve the problem of inaccurate weather predictions by forecasting the average temperature of New York City using traditional machine learning algorithms.</a:t>
            </a:r>
          </a:p>
          <a:p>
            <a:endParaRPr lang="en-US"/>
          </a:p>
          <a:p>
            <a:endParaRPr lang="en-US"/>
          </a:p>
          <a:p>
            <a:endParaRPr lang="en-US"/>
          </a:p>
          <a:p>
            <a:endParaRPr lang="en-US"/>
          </a:p>
        </p:txBody>
      </p:sp>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135147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4"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25983DF-1BF5-619D-A4DB-2401E890FD2E}"/>
              </a:ext>
            </a:extLst>
          </p:cNvPr>
          <p:cNvSpPr>
            <a:spLocks noGrp="1"/>
          </p:cNvSpPr>
          <p:nvPr>
            <p:ph type="title"/>
          </p:nvPr>
        </p:nvSpPr>
        <p:spPr>
          <a:xfrm>
            <a:off x="801372" y="1063256"/>
            <a:ext cx="3984191" cy="1540106"/>
          </a:xfrm>
        </p:spPr>
        <p:txBody>
          <a:bodyPr vert="horz" lIns="91440" tIns="45720" rIns="91440" bIns="45720" rtlCol="0" anchor="t">
            <a:normAutofit/>
          </a:bodyPr>
          <a:lstStyle/>
          <a:p>
            <a:r>
              <a:rPr lang="en-US" sz="5100" i="1" kern="1200" spc="100" baseline="0">
                <a:solidFill>
                  <a:schemeClr val="tx1">
                    <a:lumMod val="85000"/>
                    <a:lumOff val="15000"/>
                  </a:schemeClr>
                </a:solidFill>
                <a:latin typeface="+mj-lt"/>
                <a:ea typeface="+mj-ea"/>
                <a:cs typeface="+mj-cs"/>
              </a:rPr>
              <a:t>Existing Solutions</a:t>
            </a:r>
          </a:p>
        </p:txBody>
      </p:sp>
      <p:cxnSp>
        <p:nvCxnSpPr>
          <p:cNvPr id="16" name="Straight Connector 15">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9214"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C434104-7449-592D-6D29-8E9B58546351}"/>
              </a:ext>
            </a:extLst>
          </p:cNvPr>
          <p:cNvSpPr>
            <a:spLocks noGrp="1"/>
          </p:cNvSpPr>
          <p:nvPr>
            <p:ph sz="quarter" idx="4"/>
          </p:nvPr>
        </p:nvSpPr>
        <p:spPr>
          <a:xfrm>
            <a:off x="801372" y="2933390"/>
            <a:ext cx="3984191" cy="2861349"/>
          </a:xfrm>
        </p:spPr>
        <p:txBody>
          <a:bodyPr vert="horz" lIns="91440" tIns="45720" rIns="91440" bIns="45720" rtlCol="0">
            <a:normAutofit/>
          </a:bodyPr>
          <a:lstStyle/>
          <a:p>
            <a:r>
              <a:rPr lang="en-US"/>
              <a:t>To this end, we decided to train and test our model, using various permutations to illustrate signal processing concepts such as filtering, Fourier transform, auto-correlation, cross-correlation.</a:t>
            </a:r>
            <a:endParaRPr lang="en-US">
              <a:ea typeface="+mn-lt"/>
              <a:cs typeface="+mn-lt"/>
            </a:endParaRPr>
          </a:p>
        </p:txBody>
      </p:sp>
      <p:pic>
        <p:nvPicPr>
          <p:cNvPr id="8" name="Picture 7">
            <a:extLst>
              <a:ext uri="{FF2B5EF4-FFF2-40B4-BE49-F238E27FC236}">
                <a16:creationId xmlns:a16="http://schemas.microsoft.com/office/drawing/2014/main" id="{3CFE0EBE-5EE7-D51A-A631-E19F91FB2760}"/>
              </a:ext>
            </a:extLst>
          </p:cNvPr>
          <p:cNvPicPr>
            <a:picLocks noChangeAspect="1"/>
          </p:cNvPicPr>
          <p:nvPr/>
        </p:nvPicPr>
        <p:blipFill rotWithShape="1">
          <a:blip r:embed="rId2"/>
          <a:srcRect l="43014" r="21507" b="-1"/>
          <a:stretch/>
        </p:blipFill>
        <p:spPr>
          <a:xfrm>
            <a:off x="5232700" y="10"/>
            <a:ext cx="3911300"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3640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5" name="Rectangle 1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C806ED5-2198-2119-F492-12982C13BF1C}"/>
              </a:ext>
            </a:extLst>
          </p:cNvPr>
          <p:cNvSpPr>
            <a:spLocks noGrp="1"/>
          </p:cNvSpPr>
          <p:nvPr>
            <p:ph type="title"/>
          </p:nvPr>
        </p:nvSpPr>
        <p:spPr>
          <a:xfrm>
            <a:off x="569213" y="1063256"/>
            <a:ext cx="2899661" cy="4450575"/>
          </a:xfrm>
        </p:spPr>
        <p:txBody>
          <a:bodyPr vert="horz" lIns="91440" tIns="45720" rIns="91440" bIns="45720" rtlCol="0" anchor="t">
            <a:normAutofit/>
          </a:bodyPr>
          <a:lstStyle/>
          <a:p>
            <a:r>
              <a:rPr lang="en-US" sz="5600" i="1" kern="1200" spc="100" baseline="0">
                <a:solidFill>
                  <a:schemeClr val="tx1">
                    <a:lumMod val="85000"/>
                    <a:lumOff val="15000"/>
                  </a:schemeClr>
                </a:solidFill>
                <a:latin typeface="+mj-lt"/>
                <a:ea typeface="+mj-ea"/>
                <a:cs typeface="+mj-cs"/>
              </a:rPr>
              <a:t>Our Approach</a:t>
            </a:r>
          </a:p>
        </p:txBody>
      </p:sp>
      <p:cxnSp>
        <p:nvCxnSpPr>
          <p:cNvPr id="26" name="Straight Connector 14">
            <a:extLst>
              <a:ext uri="{FF2B5EF4-FFF2-40B4-BE49-F238E27FC236}">
                <a16:creationId xmlns:a16="http://schemas.microsoft.com/office/drawing/2014/main" id="{C629AF8A-C09C-4B6F-B505-26D1FD0FB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4748"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7C7EAA6-B23A-2B6C-A196-3C4E07C9D354}"/>
              </a:ext>
            </a:extLst>
          </p:cNvPr>
          <p:cNvSpPr>
            <a:spLocks noGrp="1"/>
          </p:cNvSpPr>
          <p:nvPr>
            <p:ph sz="quarter" idx="4"/>
          </p:nvPr>
        </p:nvSpPr>
        <p:spPr>
          <a:xfrm>
            <a:off x="3956049" y="1063256"/>
            <a:ext cx="4616450" cy="4450575"/>
          </a:xfrm>
        </p:spPr>
        <p:txBody>
          <a:bodyPr vert="horz" lIns="91440" tIns="45720" rIns="91440" bIns="45720" rtlCol="0" anchor="t">
            <a:normAutofit/>
          </a:bodyPr>
          <a:lstStyle/>
          <a:p>
            <a:pPr marL="0" indent="0">
              <a:buNone/>
            </a:pPr>
            <a:endParaRPr lang="en-US" dirty="0"/>
          </a:p>
          <a:p>
            <a:pPr marL="0" indent="0">
              <a:buNone/>
            </a:pPr>
            <a:r>
              <a:rPr lang="en-US" sz="2500" dirty="0">
                <a:ea typeface="+mn-lt"/>
                <a:cs typeface="+mn-lt"/>
              </a:rPr>
              <a:t>Use time series analysis to predict the temperature readings for NYC</a:t>
            </a:r>
            <a:br>
              <a:rPr lang="en-US" sz="2500" dirty="0"/>
            </a:br>
            <a:endParaRPr lang="en-US" sz="2500" dirty="0"/>
          </a:p>
        </p:txBody>
      </p:sp>
      <p:sp>
        <p:nvSpPr>
          <p:cNvPr id="2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876692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9214"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7D38E1-6E06-ACB2-2B16-49D11DFFB6A4}"/>
              </a:ext>
            </a:extLst>
          </p:cNvPr>
          <p:cNvSpPr txBox="1"/>
          <p:nvPr/>
        </p:nvSpPr>
        <p:spPr>
          <a:xfrm>
            <a:off x="809243" y="3928374"/>
            <a:ext cx="7763255" cy="13464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Bef>
                <a:spcPct val="0"/>
              </a:spcBef>
              <a:spcAft>
                <a:spcPts val="600"/>
              </a:spcAft>
            </a:pPr>
            <a:r>
              <a:rPr lang="en-US" sz="5000" b="1" i="1" kern="1200" spc="100" baseline="0">
                <a:solidFill>
                  <a:schemeClr val="tx1">
                    <a:lumMod val="85000"/>
                    <a:lumOff val="15000"/>
                  </a:schemeClr>
                </a:solidFill>
                <a:latin typeface="+mj-lt"/>
                <a:ea typeface="+mj-ea"/>
                <a:cs typeface="+mj-cs"/>
              </a:rPr>
              <a:t>Project work flow diagram</a:t>
            </a:r>
          </a:p>
        </p:txBody>
      </p:sp>
      <p:pic>
        <p:nvPicPr>
          <p:cNvPr id="3" name="Picture 3" descr="Diagram, timeline&#10;&#10;Description automatically generated">
            <a:extLst>
              <a:ext uri="{FF2B5EF4-FFF2-40B4-BE49-F238E27FC236}">
                <a16:creationId xmlns:a16="http://schemas.microsoft.com/office/drawing/2014/main" id="{7D5CD9C1-822F-A809-FBD6-FC2B829CC742}"/>
              </a:ext>
            </a:extLst>
          </p:cNvPr>
          <p:cNvPicPr>
            <a:picLocks noChangeAspect="1"/>
          </p:cNvPicPr>
          <p:nvPr/>
        </p:nvPicPr>
        <p:blipFill>
          <a:blip r:embed="rId2"/>
          <a:stretch>
            <a:fillRect/>
          </a:stretch>
        </p:blipFill>
        <p:spPr>
          <a:xfrm>
            <a:off x="804540" y="823767"/>
            <a:ext cx="7537668" cy="2619340"/>
          </a:xfrm>
          <a:prstGeom prst="rect">
            <a:avLst/>
          </a:prstGeom>
        </p:spPr>
      </p:pic>
      <p:sp>
        <p:nvSpPr>
          <p:cNvPr id="15"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8152"/>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extBox 1">
            <a:extLst>
              <a:ext uri="{FF2B5EF4-FFF2-40B4-BE49-F238E27FC236}">
                <a16:creationId xmlns:a16="http://schemas.microsoft.com/office/drawing/2014/main" id="{48228AD4-EAE3-16FC-3424-DDA04DCF9433}"/>
              </a:ext>
            </a:extLst>
          </p:cNvPr>
          <p:cNvSpPr txBox="1"/>
          <p:nvPr/>
        </p:nvSpPr>
        <p:spPr>
          <a:xfrm>
            <a:off x="1064171" y="827689"/>
            <a:ext cx="7422932" cy="50712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extLst>
      <p:ext uri="{BB962C8B-B14F-4D97-AF65-F5344CB8AC3E}">
        <p14:creationId xmlns:p14="http://schemas.microsoft.com/office/powerpoint/2010/main" val="248680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0AE12A-0089-CED6-C444-98FBA45E4524}"/>
              </a:ext>
            </a:extLst>
          </p:cNvPr>
          <p:cNvSpPr>
            <a:spLocks noGrp="1"/>
          </p:cNvSpPr>
          <p:nvPr>
            <p:ph sz="quarter" idx="4"/>
          </p:nvPr>
        </p:nvSpPr>
        <p:spPr>
          <a:xfrm>
            <a:off x="310721" y="1344447"/>
            <a:ext cx="8545729" cy="5193101"/>
          </a:xfrm>
        </p:spPr>
        <p:txBody>
          <a:bodyPr vert="horz" lIns="91440" tIns="45720" rIns="91440" bIns="45720" rtlCol="0" anchor="t">
            <a:normAutofit fontScale="85000" lnSpcReduction="10000"/>
          </a:bodyPr>
          <a:lstStyle/>
          <a:p>
            <a:pPr marL="0" indent="0">
              <a:lnSpc>
                <a:spcPct val="100000"/>
              </a:lnSpc>
              <a:spcBef>
                <a:spcPts val="0"/>
              </a:spcBef>
              <a:spcAft>
                <a:spcPts val="0"/>
              </a:spcAft>
              <a:buNone/>
            </a:pPr>
            <a:r>
              <a:rPr lang="en-GB" sz="3200" u="sng" dirty="0">
                <a:ea typeface="+mn-lt"/>
                <a:cs typeface="+mn-lt"/>
              </a:rPr>
              <a:t>Dataset Definition, Source and Features</a:t>
            </a:r>
          </a:p>
          <a:p>
            <a:pPr marL="0" indent="0">
              <a:lnSpc>
                <a:spcPct val="100000"/>
              </a:lnSpc>
              <a:spcBef>
                <a:spcPts val="0"/>
              </a:spcBef>
              <a:spcAft>
                <a:spcPts val="0"/>
              </a:spcAft>
              <a:buNone/>
            </a:pPr>
            <a:endParaRPr lang="en-GB" sz="2400">
              <a:ea typeface="+mn-lt"/>
              <a:cs typeface="+mn-lt"/>
            </a:endParaRPr>
          </a:p>
          <a:p>
            <a:pPr>
              <a:lnSpc>
                <a:spcPct val="100000"/>
              </a:lnSpc>
              <a:spcBef>
                <a:spcPts val="0"/>
              </a:spcBef>
              <a:spcAft>
                <a:spcPts val="0"/>
              </a:spcAft>
            </a:pPr>
            <a:r>
              <a:rPr lang="en-GB" sz="2400" dirty="0">
                <a:ea typeface="+mn-lt"/>
                <a:cs typeface="+mn-lt"/>
              </a:rPr>
              <a:t>The weather prediction for this project is based off on past identified dataset of various weather attributes such as temperature, humidity, air pressure from about 36 cities across Canada, Israel, and the United States and </a:t>
            </a:r>
            <a:r>
              <a:rPr lang="en-US" sz="2400" dirty="0">
                <a:ea typeface="+mn-lt"/>
                <a:cs typeface="+mn-lt"/>
              </a:rPr>
              <a:t>was obtained from </a:t>
            </a:r>
            <a:r>
              <a:rPr lang="en-US" sz="2400" dirty="0" err="1">
                <a:ea typeface="+mn-lt"/>
                <a:cs typeface="+mn-lt"/>
              </a:rPr>
              <a:t>kaggle</a:t>
            </a:r>
            <a:r>
              <a:rPr lang="en-US" sz="2400" dirty="0">
                <a:ea typeface="+mn-lt"/>
                <a:cs typeface="+mn-lt"/>
              </a:rPr>
              <a:t> public datasets</a:t>
            </a:r>
            <a:endParaRPr lang="en-GB" sz="2400" dirty="0">
              <a:ea typeface="+mn-lt"/>
              <a:cs typeface="+mn-lt"/>
            </a:endParaRPr>
          </a:p>
          <a:p>
            <a:pPr>
              <a:lnSpc>
                <a:spcPct val="160000"/>
              </a:lnSpc>
            </a:pPr>
            <a:r>
              <a:rPr lang="en-US" sz="2400" dirty="0">
                <a:ea typeface="+mn-lt"/>
                <a:cs typeface="+mn-lt"/>
              </a:rPr>
              <a:t>Temperature attribute data of New York city from the preprocessed dataset was employed for this project</a:t>
            </a:r>
            <a:endParaRPr lang="en-US" sz="2400" dirty="0"/>
          </a:p>
          <a:p>
            <a:pPr>
              <a:lnSpc>
                <a:spcPct val="100000"/>
              </a:lnSpc>
              <a:spcBef>
                <a:spcPts val="0"/>
              </a:spcBef>
              <a:spcAft>
                <a:spcPts val="0"/>
              </a:spcAft>
            </a:pPr>
            <a:r>
              <a:rPr lang="en-US" sz="2400" dirty="0">
                <a:ea typeface="+mn-lt"/>
                <a:cs typeface="+mn-lt"/>
              </a:rPr>
              <a:t>The temperature weather attribute had 45253 entries with 793 null values.</a:t>
            </a:r>
          </a:p>
          <a:p>
            <a:pPr>
              <a:lnSpc>
                <a:spcPct val="150000"/>
              </a:lnSpc>
            </a:pPr>
            <a:r>
              <a:rPr lang="en-US" sz="2400" dirty="0">
                <a:ea typeface="+mn-lt"/>
                <a:cs typeface="+mn-lt"/>
              </a:rPr>
              <a:t>"datetime" and "temperature"</a:t>
            </a:r>
            <a:r>
              <a:rPr lang="en-US" sz="2400" dirty="0"/>
              <a:t> are the only fields -a time series problem</a:t>
            </a:r>
          </a:p>
          <a:p>
            <a:pPr>
              <a:lnSpc>
                <a:spcPct val="150000"/>
              </a:lnSpc>
            </a:pPr>
            <a:r>
              <a:rPr lang="en-US" sz="2400" dirty="0"/>
              <a:t>Readings were given in absolute values rather than degree Celsius</a:t>
            </a:r>
          </a:p>
          <a:p>
            <a:pPr marL="0" indent="0">
              <a:lnSpc>
                <a:spcPct val="150000"/>
              </a:lnSpc>
              <a:buNone/>
            </a:pPr>
            <a:endParaRPr lang="en-US" sz="2400"/>
          </a:p>
          <a:p>
            <a:pPr>
              <a:lnSpc>
                <a:spcPct val="250000"/>
              </a:lnSpc>
            </a:pPr>
            <a:endParaRPr lang="en-US" sz="2400"/>
          </a:p>
          <a:p>
            <a:pPr>
              <a:lnSpc>
                <a:spcPct val="250000"/>
              </a:lnSpc>
            </a:pPr>
            <a:endParaRPr lang="en-US" sz="2400"/>
          </a:p>
          <a:p>
            <a:pPr>
              <a:lnSpc>
                <a:spcPct val="250000"/>
              </a:lnSpc>
            </a:pPr>
            <a:endParaRPr lang="en-US" sz="2400"/>
          </a:p>
        </p:txBody>
      </p:sp>
      <p:sp>
        <p:nvSpPr>
          <p:cNvPr id="6" name="Title 5">
            <a:extLst>
              <a:ext uri="{FF2B5EF4-FFF2-40B4-BE49-F238E27FC236}">
                <a16:creationId xmlns:a16="http://schemas.microsoft.com/office/drawing/2014/main" id="{FD288473-99C2-EB3F-D54C-AF7192E5F24C}"/>
              </a:ext>
            </a:extLst>
          </p:cNvPr>
          <p:cNvSpPr>
            <a:spLocks noGrp="1"/>
          </p:cNvSpPr>
          <p:nvPr>
            <p:ph type="title"/>
          </p:nvPr>
        </p:nvSpPr>
        <p:spPr>
          <a:xfrm>
            <a:off x="1463442" y="155103"/>
            <a:ext cx="6246732" cy="959259"/>
          </a:xfrm>
        </p:spPr>
        <p:txBody>
          <a:bodyPr/>
          <a:lstStyle/>
          <a:p>
            <a:r>
              <a:rPr lang="en-US"/>
              <a:t>Dataset Description</a:t>
            </a:r>
          </a:p>
        </p:txBody>
      </p:sp>
    </p:spTree>
    <p:extLst>
      <p:ext uri="{BB962C8B-B14F-4D97-AF65-F5344CB8AC3E}">
        <p14:creationId xmlns:p14="http://schemas.microsoft.com/office/powerpoint/2010/main" val="239371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78801"/>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3" name="Rectangle 1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7680FB9-E550-EB33-801F-75AFD5E58067}"/>
              </a:ext>
            </a:extLst>
          </p:cNvPr>
          <p:cNvSpPr>
            <a:spLocks noGrp="1"/>
          </p:cNvSpPr>
          <p:nvPr>
            <p:ph type="title"/>
          </p:nvPr>
        </p:nvSpPr>
        <p:spPr>
          <a:xfrm>
            <a:off x="4408149" y="1063255"/>
            <a:ext cx="3984190" cy="1806727"/>
          </a:xfrm>
        </p:spPr>
        <p:txBody>
          <a:bodyPr vert="horz" lIns="91440" tIns="45720" rIns="91440" bIns="45720" rtlCol="0" anchor="t">
            <a:normAutofit/>
          </a:bodyPr>
          <a:lstStyle/>
          <a:p>
            <a:r>
              <a:rPr lang="en-US" sz="5100" i="1" kern="1200" spc="100" baseline="0">
                <a:solidFill>
                  <a:schemeClr val="tx1">
                    <a:lumMod val="85000"/>
                    <a:lumOff val="15000"/>
                  </a:schemeClr>
                </a:solidFill>
                <a:latin typeface="+mj-lt"/>
                <a:ea typeface="+mj-ea"/>
                <a:cs typeface="+mj-cs"/>
              </a:rPr>
              <a:t>Exploratory Data Analysis</a:t>
            </a:r>
          </a:p>
        </p:txBody>
      </p:sp>
      <p:pic>
        <p:nvPicPr>
          <p:cNvPr id="24" name="Picture 7" descr="Digital financial graph">
            <a:extLst>
              <a:ext uri="{FF2B5EF4-FFF2-40B4-BE49-F238E27FC236}">
                <a16:creationId xmlns:a16="http://schemas.microsoft.com/office/drawing/2014/main" id="{4147A02F-1AD7-E0A6-CCE8-3530513A1F46}"/>
              </a:ext>
            </a:extLst>
          </p:cNvPr>
          <p:cNvPicPr>
            <a:picLocks noChangeAspect="1"/>
          </p:cNvPicPr>
          <p:nvPr/>
        </p:nvPicPr>
        <p:blipFill rotWithShape="1">
          <a:blip r:embed="rId2"/>
          <a:srcRect l="43214" r="24705" b="-2"/>
          <a:stretch/>
        </p:blipFill>
        <p:spPr>
          <a:xfrm>
            <a:off x="20" y="10"/>
            <a:ext cx="3911280"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25" name="Straight Connector 15">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89749" y="3088919"/>
            <a:ext cx="390906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4">
            <a:extLst>
              <a:ext uri="{FF2B5EF4-FFF2-40B4-BE49-F238E27FC236}">
                <a16:creationId xmlns:a16="http://schemas.microsoft.com/office/drawing/2014/main" id="{0319FA04-BBA1-F018-5B10-C0451E467298}"/>
              </a:ext>
            </a:extLst>
          </p:cNvPr>
          <p:cNvSpPr>
            <a:spLocks noGrp="1"/>
          </p:cNvSpPr>
          <p:nvPr>
            <p:ph sz="quarter" idx="4"/>
          </p:nvPr>
        </p:nvSpPr>
        <p:spPr>
          <a:xfrm>
            <a:off x="4408149" y="3309582"/>
            <a:ext cx="3984190" cy="2485157"/>
          </a:xfrm>
        </p:spPr>
        <p:txBody>
          <a:bodyPr vert="horz" lIns="91440" tIns="45720" rIns="91440" bIns="45720" rtlCol="0" anchor="t">
            <a:normAutofit/>
          </a:bodyPr>
          <a:lstStyle/>
          <a:p>
            <a:pPr indent="0">
              <a:lnSpc>
                <a:spcPct val="100000"/>
              </a:lnSpc>
              <a:buFont typeface="Arial" panose="020B0604020202020204" pitchFamily="34" charset="0"/>
              <a:buNone/>
            </a:pPr>
            <a:r>
              <a:rPr lang="en-US" sz="1700" u="sng" dirty="0"/>
              <a:t>Cleansing and Data Processing</a:t>
            </a:r>
          </a:p>
          <a:p>
            <a:pPr>
              <a:lnSpc>
                <a:spcPct val="100000"/>
              </a:lnSpc>
            </a:pPr>
            <a:r>
              <a:rPr lang="en-US" sz="1700" dirty="0"/>
              <a:t>The null values of dataset were filled using forward and backward filling techniques.</a:t>
            </a:r>
          </a:p>
          <a:p>
            <a:pPr>
              <a:lnSpc>
                <a:spcPct val="100000"/>
              </a:lnSpc>
            </a:pPr>
            <a:r>
              <a:rPr lang="en-US" sz="1700" dirty="0"/>
              <a:t>The dataset was then transformed to include days, months, and years.</a:t>
            </a:r>
          </a:p>
        </p:txBody>
      </p:sp>
      <p:sp>
        <p:nvSpPr>
          <p:cNvPr id="2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5783564"/>
            <a:ext cx="305991"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39348729"/>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TC103457464[[fn=Dividend]]</Template>
  <Application>Microsoft Office PowerPoint</Application>
  <PresentationFormat>On-screen Show (4:3)</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HeadlinesVTI</vt:lpstr>
      <vt:lpstr> HDSC Summer ‘22 Premiere Project Presentation: Weather Prediction  Saturday 27th of August, 2022 </vt:lpstr>
      <vt:lpstr>Our Team</vt:lpstr>
      <vt:lpstr>Introduction</vt:lpstr>
      <vt:lpstr>Problem statement</vt:lpstr>
      <vt:lpstr>Existing Solutions</vt:lpstr>
      <vt:lpstr>Our Approach</vt:lpstr>
      <vt:lpstr>PowerPoint Presentation</vt:lpstr>
      <vt:lpstr>Dataset Description</vt:lpstr>
      <vt:lpstr>Exploratory Data Analysis</vt:lpstr>
      <vt:lpstr>Descriptive Statistics </vt:lpstr>
      <vt:lpstr>Representation of the normal distribution properties of our temperature attribute.  </vt:lpstr>
      <vt:lpstr>lowest temperatures were between Feb and March 2015, with an overall upward trend. Highest in July</vt:lpstr>
      <vt:lpstr>Model Training</vt:lpstr>
      <vt:lpstr>Model Building, Evaluation and Hyperparameter Tuning</vt:lpstr>
      <vt:lpstr>Model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36</cp:revision>
  <dcterms:created xsi:type="dcterms:W3CDTF">2022-08-23T03:10:53Z</dcterms:created>
  <dcterms:modified xsi:type="dcterms:W3CDTF">2022-08-24T17:05:52Z</dcterms:modified>
</cp:coreProperties>
</file>